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  <p:sldMasterId id="2147483693" r:id="rId2"/>
    <p:sldMasterId id="2147483648" r:id="rId3"/>
    <p:sldMasterId id="2147483707" r:id="rId4"/>
  </p:sldMasterIdLst>
  <p:sldIdLst>
    <p:sldId id="273" r:id="rId5"/>
    <p:sldId id="257" r:id="rId6"/>
    <p:sldId id="258" r:id="rId7"/>
    <p:sldId id="259" r:id="rId8"/>
    <p:sldId id="260" r:id="rId9"/>
    <p:sldId id="272" r:id="rId10"/>
    <p:sldId id="274" r:id="rId11"/>
    <p:sldId id="275" r:id="rId12"/>
    <p:sldId id="276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1" r:id="rId22"/>
  </p:sldIdLst>
  <p:sldSz cx="12192000" cy="6765925"/>
  <p:notesSz cx="121920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08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312" y="96"/>
      </p:cViewPr>
      <p:guideLst>
        <p:guide orient="horz" pos="2508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097438"/>
            <a:ext cx="8549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3788918"/>
            <a:ext cx="704088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30" b="0" i="1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1206">
              <a:lnSpc>
                <a:spcPts val="592"/>
              </a:lnSpc>
            </a:pPr>
            <a:r>
              <a:rPr lang="en-US" spc="-5"/>
              <a:t>*Copyright 2019,</a:t>
            </a:r>
            <a:r>
              <a:rPr lang="en-US"/>
              <a:t> </a:t>
            </a:r>
            <a:r>
              <a:rPr lang="en-US" spc="-5"/>
              <a:t>Excel</a:t>
            </a:r>
            <a:r>
              <a:rPr lang="en-US" spc="5"/>
              <a:t> </a:t>
            </a:r>
            <a:r>
              <a:rPr lang="en-US" spc="-5"/>
              <a:t>Maven</a:t>
            </a:r>
            <a:r>
              <a:rPr lang="en-US"/>
              <a:t> &amp;</a:t>
            </a:r>
            <a:r>
              <a:rPr lang="en-US" spc="5"/>
              <a:t> </a:t>
            </a:r>
            <a:r>
              <a:rPr lang="en-US" spc="-5"/>
              <a:t>Maven</a:t>
            </a:r>
            <a:r>
              <a:rPr lang="en-US" spc="5"/>
              <a:t> </a:t>
            </a:r>
            <a:r>
              <a:rPr lang="en-US" spc="-5"/>
              <a:t>Analytics,</a:t>
            </a:r>
            <a:r>
              <a:rPr lang="en-US" spc="8"/>
              <a:t> </a:t>
            </a:r>
            <a:r>
              <a:rPr lang="en-US" spc="-5"/>
              <a:t>LLC</a:t>
            </a: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0223"/>
            <a:ext cx="10515600" cy="13077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58592"/>
            <a:ext cx="5157787" cy="812850"/>
          </a:xfrm>
        </p:spPr>
        <p:txBody>
          <a:bodyPr anchor="b"/>
          <a:lstStyle>
            <a:lvl1pPr marL="0" indent="0">
              <a:buNone/>
              <a:defRPr sz="2368" b="1"/>
            </a:lvl1pPr>
            <a:lvl2pPr marL="451074" indent="0">
              <a:buNone/>
              <a:defRPr sz="1973" b="1"/>
            </a:lvl2pPr>
            <a:lvl3pPr marL="902147" indent="0">
              <a:buNone/>
              <a:defRPr sz="1776" b="1"/>
            </a:lvl3pPr>
            <a:lvl4pPr marL="1353221" indent="0">
              <a:buNone/>
              <a:defRPr sz="1579" b="1"/>
            </a:lvl4pPr>
            <a:lvl5pPr marL="1804294" indent="0">
              <a:buNone/>
              <a:defRPr sz="1579" b="1"/>
            </a:lvl5pPr>
            <a:lvl6pPr marL="2255368" indent="0">
              <a:buNone/>
              <a:defRPr sz="1579" b="1"/>
            </a:lvl6pPr>
            <a:lvl7pPr marL="2706441" indent="0">
              <a:buNone/>
              <a:defRPr sz="1579" b="1"/>
            </a:lvl7pPr>
            <a:lvl8pPr marL="3157515" indent="0">
              <a:buNone/>
              <a:defRPr sz="1579" b="1"/>
            </a:lvl8pPr>
            <a:lvl9pPr marL="3608588" indent="0">
              <a:buNone/>
              <a:defRPr sz="15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471442"/>
            <a:ext cx="5157787" cy="36351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58592"/>
            <a:ext cx="5183188" cy="812850"/>
          </a:xfrm>
        </p:spPr>
        <p:txBody>
          <a:bodyPr anchor="b"/>
          <a:lstStyle>
            <a:lvl1pPr marL="0" indent="0">
              <a:buNone/>
              <a:defRPr sz="2368" b="1"/>
            </a:lvl1pPr>
            <a:lvl2pPr marL="451074" indent="0">
              <a:buNone/>
              <a:defRPr sz="1973" b="1"/>
            </a:lvl2pPr>
            <a:lvl3pPr marL="902147" indent="0">
              <a:buNone/>
              <a:defRPr sz="1776" b="1"/>
            </a:lvl3pPr>
            <a:lvl4pPr marL="1353221" indent="0">
              <a:buNone/>
              <a:defRPr sz="1579" b="1"/>
            </a:lvl4pPr>
            <a:lvl5pPr marL="1804294" indent="0">
              <a:buNone/>
              <a:defRPr sz="1579" b="1"/>
            </a:lvl5pPr>
            <a:lvl6pPr marL="2255368" indent="0">
              <a:buNone/>
              <a:defRPr sz="1579" b="1"/>
            </a:lvl6pPr>
            <a:lvl7pPr marL="2706441" indent="0">
              <a:buNone/>
              <a:defRPr sz="1579" b="1"/>
            </a:lvl7pPr>
            <a:lvl8pPr marL="3157515" indent="0">
              <a:buNone/>
              <a:defRPr sz="1579" b="1"/>
            </a:lvl8pPr>
            <a:lvl9pPr marL="3608588" indent="0">
              <a:buNone/>
              <a:defRPr sz="157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71442"/>
            <a:ext cx="5183188" cy="36351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61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6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93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1062"/>
            <a:ext cx="3932237" cy="1578716"/>
          </a:xfrm>
        </p:spPr>
        <p:txBody>
          <a:bodyPr anchor="b"/>
          <a:lstStyle>
            <a:lvl1pPr>
              <a:defRPr sz="31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74168"/>
            <a:ext cx="6172200" cy="4808192"/>
          </a:xfrm>
        </p:spPr>
        <p:txBody>
          <a:bodyPr/>
          <a:lstStyle>
            <a:lvl1pPr>
              <a:defRPr sz="3157"/>
            </a:lvl1pPr>
            <a:lvl2pPr>
              <a:defRPr sz="2762"/>
            </a:lvl2pPr>
            <a:lvl3pPr>
              <a:defRPr sz="2368"/>
            </a:lvl3pPr>
            <a:lvl4pPr>
              <a:defRPr sz="1973"/>
            </a:lvl4pPr>
            <a:lvl5pPr>
              <a:defRPr sz="1973"/>
            </a:lvl5pPr>
            <a:lvl6pPr>
              <a:defRPr sz="1973"/>
            </a:lvl6pPr>
            <a:lvl7pPr>
              <a:defRPr sz="1973"/>
            </a:lvl7pPr>
            <a:lvl8pPr>
              <a:defRPr sz="1973"/>
            </a:lvl8pPr>
            <a:lvl9pPr>
              <a:defRPr sz="197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29777"/>
            <a:ext cx="3932237" cy="3760414"/>
          </a:xfrm>
        </p:spPr>
        <p:txBody>
          <a:bodyPr/>
          <a:lstStyle>
            <a:lvl1pPr marL="0" indent="0">
              <a:buNone/>
              <a:defRPr sz="1579"/>
            </a:lvl1pPr>
            <a:lvl2pPr marL="451074" indent="0">
              <a:buNone/>
              <a:defRPr sz="1381"/>
            </a:lvl2pPr>
            <a:lvl3pPr marL="902147" indent="0">
              <a:buNone/>
              <a:defRPr sz="1184"/>
            </a:lvl3pPr>
            <a:lvl4pPr marL="1353221" indent="0">
              <a:buNone/>
              <a:defRPr sz="987"/>
            </a:lvl4pPr>
            <a:lvl5pPr marL="1804294" indent="0">
              <a:buNone/>
              <a:defRPr sz="987"/>
            </a:lvl5pPr>
            <a:lvl6pPr marL="2255368" indent="0">
              <a:buNone/>
              <a:defRPr sz="987"/>
            </a:lvl6pPr>
            <a:lvl7pPr marL="2706441" indent="0">
              <a:buNone/>
              <a:defRPr sz="987"/>
            </a:lvl7pPr>
            <a:lvl8pPr marL="3157515" indent="0">
              <a:buNone/>
              <a:defRPr sz="987"/>
            </a:lvl8pPr>
            <a:lvl9pPr marL="3608588" indent="0">
              <a:buNone/>
              <a:defRPr sz="9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070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1062"/>
            <a:ext cx="3932237" cy="1578716"/>
          </a:xfrm>
        </p:spPr>
        <p:txBody>
          <a:bodyPr anchor="b"/>
          <a:lstStyle>
            <a:lvl1pPr>
              <a:defRPr sz="31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74168"/>
            <a:ext cx="6172200" cy="4808192"/>
          </a:xfrm>
        </p:spPr>
        <p:txBody>
          <a:bodyPr anchor="t"/>
          <a:lstStyle>
            <a:lvl1pPr marL="0" indent="0">
              <a:buNone/>
              <a:defRPr sz="3157"/>
            </a:lvl1pPr>
            <a:lvl2pPr marL="451074" indent="0">
              <a:buNone/>
              <a:defRPr sz="2762"/>
            </a:lvl2pPr>
            <a:lvl3pPr marL="902147" indent="0">
              <a:buNone/>
              <a:defRPr sz="2368"/>
            </a:lvl3pPr>
            <a:lvl4pPr marL="1353221" indent="0">
              <a:buNone/>
              <a:defRPr sz="1973"/>
            </a:lvl4pPr>
            <a:lvl5pPr marL="1804294" indent="0">
              <a:buNone/>
              <a:defRPr sz="1973"/>
            </a:lvl5pPr>
            <a:lvl6pPr marL="2255368" indent="0">
              <a:buNone/>
              <a:defRPr sz="1973"/>
            </a:lvl6pPr>
            <a:lvl7pPr marL="2706441" indent="0">
              <a:buNone/>
              <a:defRPr sz="1973"/>
            </a:lvl7pPr>
            <a:lvl8pPr marL="3157515" indent="0">
              <a:buNone/>
              <a:defRPr sz="1973"/>
            </a:lvl8pPr>
            <a:lvl9pPr marL="3608588" indent="0">
              <a:buNone/>
              <a:defRPr sz="197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29777"/>
            <a:ext cx="3932237" cy="3760414"/>
          </a:xfrm>
        </p:spPr>
        <p:txBody>
          <a:bodyPr/>
          <a:lstStyle>
            <a:lvl1pPr marL="0" indent="0">
              <a:buNone/>
              <a:defRPr sz="1579"/>
            </a:lvl1pPr>
            <a:lvl2pPr marL="451074" indent="0">
              <a:buNone/>
              <a:defRPr sz="1381"/>
            </a:lvl2pPr>
            <a:lvl3pPr marL="902147" indent="0">
              <a:buNone/>
              <a:defRPr sz="1184"/>
            </a:lvl3pPr>
            <a:lvl4pPr marL="1353221" indent="0">
              <a:buNone/>
              <a:defRPr sz="987"/>
            </a:lvl4pPr>
            <a:lvl5pPr marL="1804294" indent="0">
              <a:buNone/>
              <a:defRPr sz="987"/>
            </a:lvl5pPr>
            <a:lvl6pPr marL="2255368" indent="0">
              <a:buNone/>
              <a:defRPr sz="987"/>
            </a:lvl6pPr>
            <a:lvl7pPr marL="2706441" indent="0">
              <a:buNone/>
              <a:defRPr sz="987"/>
            </a:lvl7pPr>
            <a:lvl8pPr marL="3157515" indent="0">
              <a:buNone/>
              <a:defRPr sz="987"/>
            </a:lvl8pPr>
            <a:lvl9pPr marL="3608588" indent="0">
              <a:buNone/>
              <a:defRPr sz="98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59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64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223"/>
            <a:ext cx="2628900" cy="57338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223"/>
            <a:ext cx="7734300" cy="57338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97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1DF8D71-91FB-1E67-1CC8-E8E41A4D8C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7659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1394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3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7" b="0" i="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788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828" y="211269"/>
            <a:ext cx="8222742" cy="434606"/>
          </a:xfrm>
        </p:spPr>
        <p:txBody>
          <a:bodyPr lIns="0" tIns="0" rIns="0" bIns="0"/>
          <a:lstStyle>
            <a:lvl1pPr>
              <a:defRPr sz="2824" b="1" i="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-695579" y="1828194"/>
            <a:ext cx="11449558" cy="325923"/>
          </a:xfrm>
        </p:spPr>
        <p:txBody>
          <a:bodyPr lIns="0" tIns="0" rIns="0" bIns="0"/>
          <a:lstStyle>
            <a:lvl1pPr>
              <a:defRPr sz="2118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30" b="0" i="1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1206">
              <a:lnSpc>
                <a:spcPts val="592"/>
              </a:lnSpc>
            </a:pPr>
            <a:r>
              <a:rPr lang="en-US" spc="-5"/>
              <a:t>*Copyright 2019,</a:t>
            </a:r>
            <a:r>
              <a:rPr lang="en-US"/>
              <a:t> </a:t>
            </a:r>
            <a:r>
              <a:rPr lang="en-US" spc="-5"/>
              <a:t>Excel</a:t>
            </a:r>
            <a:r>
              <a:rPr lang="en-US" spc="5"/>
              <a:t> </a:t>
            </a:r>
            <a:r>
              <a:rPr lang="en-US" spc="-5"/>
              <a:t>Maven</a:t>
            </a:r>
            <a:r>
              <a:rPr lang="en-US"/>
              <a:t> &amp;</a:t>
            </a:r>
            <a:r>
              <a:rPr lang="en-US" spc="5"/>
              <a:t> </a:t>
            </a:r>
            <a:r>
              <a:rPr lang="en-US" spc="-5"/>
              <a:t>Maven</a:t>
            </a:r>
            <a:r>
              <a:rPr lang="en-US" spc="5"/>
              <a:t> </a:t>
            </a:r>
            <a:r>
              <a:rPr lang="en-US" spc="-5"/>
              <a:t>Analytics,</a:t>
            </a:r>
            <a:r>
              <a:rPr lang="en-US" spc="8"/>
              <a:t> </a:t>
            </a:r>
            <a:r>
              <a:rPr lang="en-US" spc="-5"/>
              <a:t>LLC</a:t>
            </a: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828" y="211269"/>
            <a:ext cx="8222742" cy="434606"/>
          </a:xfrm>
        </p:spPr>
        <p:txBody>
          <a:bodyPr lIns="0" tIns="0" rIns="0" bIns="0"/>
          <a:lstStyle>
            <a:lvl1pPr>
              <a:defRPr sz="2824" b="1" i="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556163"/>
            <a:ext cx="43754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556163"/>
            <a:ext cx="43754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30" b="0" i="1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1206">
              <a:lnSpc>
                <a:spcPts val="592"/>
              </a:lnSpc>
            </a:pPr>
            <a:r>
              <a:rPr lang="en-US" spc="-5"/>
              <a:t>*Copyright 2019,</a:t>
            </a:r>
            <a:r>
              <a:rPr lang="en-US"/>
              <a:t> </a:t>
            </a:r>
            <a:r>
              <a:rPr lang="en-US" spc="-5"/>
              <a:t>Excel</a:t>
            </a:r>
            <a:r>
              <a:rPr lang="en-US" spc="5"/>
              <a:t> </a:t>
            </a:r>
            <a:r>
              <a:rPr lang="en-US" spc="-5"/>
              <a:t>Maven</a:t>
            </a:r>
            <a:r>
              <a:rPr lang="en-US"/>
              <a:t> &amp;</a:t>
            </a:r>
            <a:r>
              <a:rPr lang="en-US" spc="5"/>
              <a:t> </a:t>
            </a:r>
            <a:r>
              <a:rPr lang="en-US" spc="-5"/>
              <a:t>Maven</a:t>
            </a:r>
            <a:r>
              <a:rPr lang="en-US" spc="5"/>
              <a:t> </a:t>
            </a:r>
            <a:r>
              <a:rPr lang="en-US" spc="-5"/>
              <a:t>Analytics,</a:t>
            </a:r>
            <a:r>
              <a:rPr lang="en-US" spc="8"/>
              <a:t> </a:t>
            </a:r>
            <a:r>
              <a:rPr lang="en-US" spc="-5"/>
              <a:t>LLC</a:t>
            </a:r>
            <a:endParaRPr lang="en-US"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828" y="211269"/>
            <a:ext cx="8222742" cy="434606"/>
          </a:xfrm>
        </p:spPr>
        <p:txBody>
          <a:bodyPr lIns="0" tIns="0" rIns="0" bIns="0"/>
          <a:lstStyle>
            <a:lvl1pPr>
              <a:defRPr sz="2824" b="1" i="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30" b="0" i="1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1206">
              <a:lnSpc>
                <a:spcPts val="592"/>
              </a:lnSpc>
            </a:pPr>
            <a:r>
              <a:rPr lang="en-US" spc="-5"/>
              <a:t>*Copyright 2019,</a:t>
            </a:r>
            <a:r>
              <a:rPr lang="en-US"/>
              <a:t> </a:t>
            </a:r>
            <a:r>
              <a:rPr lang="en-US" spc="-5"/>
              <a:t>Excel</a:t>
            </a:r>
            <a:r>
              <a:rPr lang="en-US" spc="5"/>
              <a:t> </a:t>
            </a:r>
            <a:r>
              <a:rPr lang="en-US" spc="-5"/>
              <a:t>Maven</a:t>
            </a:r>
            <a:r>
              <a:rPr lang="en-US"/>
              <a:t> &amp;</a:t>
            </a:r>
            <a:r>
              <a:rPr lang="en-US" spc="5"/>
              <a:t> </a:t>
            </a:r>
            <a:r>
              <a:rPr lang="en-US" spc="-5"/>
              <a:t>Maven</a:t>
            </a:r>
            <a:r>
              <a:rPr lang="en-US" spc="5"/>
              <a:t> </a:t>
            </a:r>
            <a:r>
              <a:rPr lang="en-US" spc="-5"/>
              <a:t>Analytics,</a:t>
            </a:r>
            <a:r>
              <a:rPr lang="en-US" spc="8"/>
              <a:t> </a:t>
            </a:r>
            <a:r>
              <a:rPr lang="en-US" spc="-5"/>
              <a:t>LLC</a:t>
            </a:r>
            <a:endParaRPr lang="en-US"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30" b="0" i="1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1206">
              <a:lnSpc>
                <a:spcPts val="592"/>
              </a:lnSpc>
            </a:pPr>
            <a:r>
              <a:rPr lang="en-US" spc="-5"/>
              <a:t>*Copyright 2019,</a:t>
            </a:r>
            <a:r>
              <a:rPr lang="en-US"/>
              <a:t> </a:t>
            </a:r>
            <a:r>
              <a:rPr lang="en-US" spc="-5"/>
              <a:t>Excel</a:t>
            </a:r>
            <a:r>
              <a:rPr lang="en-US" spc="5"/>
              <a:t> </a:t>
            </a:r>
            <a:r>
              <a:rPr lang="en-US" spc="-5"/>
              <a:t>Maven</a:t>
            </a:r>
            <a:r>
              <a:rPr lang="en-US"/>
              <a:t> &amp;</a:t>
            </a:r>
            <a:r>
              <a:rPr lang="en-US" spc="5"/>
              <a:t> </a:t>
            </a:r>
            <a:r>
              <a:rPr lang="en-US" spc="-5"/>
              <a:t>Maven</a:t>
            </a:r>
            <a:r>
              <a:rPr lang="en-US" spc="5"/>
              <a:t> </a:t>
            </a:r>
            <a:r>
              <a:rPr lang="en-US" spc="-5"/>
              <a:t>Analytics,</a:t>
            </a:r>
            <a:r>
              <a:rPr lang="en-US" spc="8"/>
              <a:t> </a:t>
            </a:r>
            <a:r>
              <a:rPr lang="en-US" spc="-5"/>
              <a:t>LLC</a:t>
            </a:r>
            <a:endParaRPr lang="en-US"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07294"/>
            <a:ext cx="9144000" cy="2355544"/>
          </a:xfrm>
        </p:spPr>
        <p:txBody>
          <a:bodyPr anchor="b"/>
          <a:lstStyle>
            <a:lvl1pPr algn="ctr">
              <a:defRPr sz="5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53677"/>
            <a:ext cx="9144000" cy="1633532"/>
          </a:xfrm>
        </p:spPr>
        <p:txBody>
          <a:bodyPr/>
          <a:lstStyle>
            <a:lvl1pPr marL="0" indent="0" algn="ctr">
              <a:buNone/>
              <a:defRPr sz="2368"/>
            </a:lvl1pPr>
            <a:lvl2pPr marL="451074" indent="0" algn="ctr">
              <a:buNone/>
              <a:defRPr sz="1973"/>
            </a:lvl2pPr>
            <a:lvl3pPr marL="902147" indent="0" algn="ctr">
              <a:buNone/>
              <a:defRPr sz="1776"/>
            </a:lvl3pPr>
            <a:lvl4pPr marL="1353221" indent="0" algn="ctr">
              <a:buNone/>
              <a:defRPr sz="1579"/>
            </a:lvl4pPr>
            <a:lvl5pPr marL="1804294" indent="0" algn="ctr">
              <a:buNone/>
              <a:defRPr sz="1579"/>
            </a:lvl5pPr>
            <a:lvl6pPr marL="2255368" indent="0" algn="ctr">
              <a:buNone/>
              <a:defRPr sz="1579"/>
            </a:lvl6pPr>
            <a:lvl7pPr marL="2706441" indent="0" algn="ctr">
              <a:buNone/>
              <a:defRPr sz="1579"/>
            </a:lvl7pPr>
            <a:lvl8pPr marL="3157515" indent="0" algn="ctr">
              <a:buNone/>
              <a:defRPr sz="1579"/>
            </a:lvl8pPr>
            <a:lvl9pPr marL="3608588" indent="0" algn="ctr">
              <a:buNone/>
              <a:defRPr sz="157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216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374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686784"/>
            <a:ext cx="10515600" cy="2814436"/>
          </a:xfrm>
        </p:spPr>
        <p:txBody>
          <a:bodyPr anchor="b"/>
          <a:lstStyle>
            <a:lvl1pPr>
              <a:defRPr sz="5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27846"/>
            <a:ext cx="10515600" cy="1480046"/>
          </a:xfrm>
        </p:spPr>
        <p:txBody>
          <a:bodyPr/>
          <a:lstStyle>
            <a:lvl1pPr marL="0" indent="0">
              <a:buNone/>
              <a:defRPr sz="2368">
                <a:solidFill>
                  <a:schemeClr val="tx1">
                    <a:tint val="75000"/>
                  </a:schemeClr>
                </a:solidFill>
              </a:defRPr>
            </a:lvl1pPr>
            <a:lvl2pPr marL="451074" indent="0">
              <a:buNone/>
              <a:defRPr sz="1973">
                <a:solidFill>
                  <a:schemeClr val="tx1">
                    <a:tint val="75000"/>
                  </a:schemeClr>
                </a:solidFill>
              </a:defRPr>
            </a:lvl2pPr>
            <a:lvl3pPr marL="902147" indent="0">
              <a:buNone/>
              <a:defRPr sz="1776">
                <a:solidFill>
                  <a:schemeClr val="tx1">
                    <a:tint val="75000"/>
                  </a:schemeClr>
                </a:solidFill>
              </a:defRPr>
            </a:lvl3pPr>
            <a:lvl4pPr marL="1353221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4pPr>
            <a:lvl5pPr marL="1804294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5pPr>
            <a:lvl6pPr marL="2255368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6pPr>
            <a:lvl7pPr marL="2706441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7pPr>
            <a:lvl8pPr marL="3157515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8pPr>
            <a:lvl9pPr marL="3608588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75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01114"/>
            <a:ext cx="5181600" cy="4292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01114"/>
            <a:ext cx="5181600" cy="42929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05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7828" y="211270"/>
            <a:ext cx="822274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-695579" y="1828193"/>
            <a:ext cx="1144955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420607" y="5855001"/>
            <a:ext cx="1694815" cy="76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30" b="0" i="1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1206">
              <a:lnSpc>
                <a:spcPts val="592"/>
              </a:lnSpc>
            </a:pPr>
            <a:r>
              <a:rPr lang="en-US" spc="-5"/>
              <a:t>*Copyright 2019,</a:t>
            </a:r>
            <a:r>
              <a:rPr lang="en-US"/>
              <a:t> </a:t>
            </a:r>
            <a:r>
              <a:rPr lang="en-US" spc="-5"/>
              <a:t>Excel</a:t>
            </a:r>
            <a:r>
              <a:rPr lang="en-US" spc="5"/>
              <a:t> </a:t>
            </a:r>
            <a:r>
              <a:rPr lang="en-US" spc="-5"/>
              <a:t>Maven</a:t>
            </a:r>
            <a:r>
              <a:rPr lang="en-US"/>
              <a:t> &amp;</a:t>
            </a:r>
            <a:r>
              <a:rPr lang="en-US" spc="5"/>
              <a:t> </a:t>
            </a:r>
            <a:r>
              <a:rPr lang="en-US" spc="-5"/>
              <a:t>Maven</a:t>
            </a:r>
            <a:r>
              <a:rPr lang="en-US" spc="5"/>
              <a:t> </a:t>
            </a:r>
            <a:r>
              <a:rPr lang="en-US" spc="-5"/>
              <a:t>Analytics,</a:t>
            </a:r>
            <a:r>
              <a:rPr lang="en-US" spc="8"/>
              <a:t> </a:t>
            </a:r>
            <a:r>
              <a:rPr lang="en-US" spc="-5"/>
              <a:t>LLC</a:t>
            </a:r>
            <a:endParaRPr lang="en-US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6292311"/>
            <a:ext cx="231343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6292311"/>
            <a:ext cx="231343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03422">
        <a:defRPr>
          <a:latin typeface="+mn-lt"/>
          <a:ea typeface="+mn-ea"/>
          <a:cs typeface="+mn-cs"/>
        </a:defRPr>
      </a:lvl2pPr>
      <a:lvl3pPr marL="806843">
        <a:defRPr>
          <a:latin typeface="+mn-lt"/>
          <a:ea typeface="+mn-ea"/>
          <a:cs typeface="+mn-cs"/>
        </a:defRPr>
      </a:lvl3pPr>
      <a:lvl4pPr marL="1210266">
        <a:defRPr>
          <a:latin typeface="+mn-lt"/>
          <a:ea typeface="+mn-ea"/>
          <a:cs typeface="+mn-cs"/>
        </a:defRPr>
      </a:lvl4pPr>
      <a:lvl5pPr marL="1613688">
        <a:defRPr>
          <a:latin typeface="+mn-lt"/>
          <a:ea typeface="+mn-ea"/>
          <a:cs typeface="+mn-cs"/>
        </a:defRPr>
      </a:lvl5pPr>
      <a:lvl6pPr marL="2017109">
        <a:defRPr>
          <a:latin typeface="+mn-lt"/>
          <a:ea typeface="+mn-ea"/>
          <a:cs typeface="+mn-cs"/>
        </a:defRPr>
      </a:lvl6pPr>
      <a:lvl7pPr marL="2420531">
        <a:defRPr>
          <a:latin typeface="+mn-lt"/>
          <a:ea typeface="+mn-ea"/>
          <a:cs typeface="+mn-cs"/>
        </a:defRPr>
      </a:lvl7pPr>
      <a:lvl8pPr marL="2823953">
        <a:defRPr>
          <a:latin typeface="+mn-lt"/>
          <a:ea typeface="+mn-ea"/>
          <a:cs typeface="+mn-cs"/>
        </a:defRPr>
      </a:lvl8pPr>
      <a:lvl9pPr marL="3227375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03422">
        <a:defRPr>
          <a:latin typeface="+mn-lt"/>
          <a:ea typeface="+mn-ea"/>
          <a:cs typeface="+mn-cs"/>
        </a:defRPr>
      </a:lvl2pPr>
      <a:lvl3pPr marL="806843">
        <a:defRPr>
          <a:latin typeface="+mn-lt"/>
          <a:ea typeface="+mn-ea"/>
          <a:cs typeface="+mn-cs"/>
        </a:defRPr>
      </a:lvl3pPr>
      <a:lvl4pPr marL="1210266">
        <a:defRPr>
          <a:latin typeface="+mn-lt"/>
          <a:ea typeface="+mn-ea"/>
          <a:cs typeface="+mn-cs"/>
        </a:defRPr>
      </a:lvl4pPr>
      <a:lvl5pPr marL="1613688">
        <a:defRPr>
          <a:latin typeface="+mn-lt"/>
          <a:ea typeface="+mn-ea"/>
          <a:cs typeface="+mn-cs"/>
        </a:defRPr>
      </a:lvl5pPr>
      <a:lvl6pPr marL="2017109">
        <a:defRPr>
          <a:latin typeface="+mn-lt"/>
          <a:ea typeface="+mn-ea"/>
          <a:cs typeface="+mn-cs"/>
        </a:defRPr>
      </a:lvl6pPr>
      <a:lvl7pPr marL="2420531">
        <a:defRPr>
          <a:latin typeface="+mn-lt"/>
          <a:ea typeface="+mn-ea"/>
          <a:cs typeface="+mn-cs"/>
        </a:defRPr>
      </a:lvl7pPr>
      <a:lvl8pPr marL="2823953">
        <a:defRPr>
          <a:latin typeface="+mn-lt"/>
          <a:ea typeface="+mn-ea"/>
          <a:cs typeface="+mn-cs"/>
        </a:defRPr>
      </a:lvl8pPr>
      <a:lvl9pPr marL="3227375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0223"/>
            <a:ext cx="10515600" cy="1307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01114"/>
            <a:ext cx="10515600" cy="4292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271011"/>
            <a:ext cx="2743200" cy="360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271011"/>
            <a:ext cx="4114800" cy="360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11206">
              <a:lnSpc>
                <a:spcPts val="592"/>
              </a:lnSpc>
            </a:pPr>
            <a:r>
              <a:rPr lang="en-US" spc="-5"/>
              <a:t>*Copyright 2019,</a:t>
            </a:r>
            <a:r>
              <a:rPr lang="en-US"/>
              <a:t> </a:t>
            </a:r>
            <a:r>
              <a:rPr lang="en-US" spc="-5"/>
              <a:t>Excel</a:t>
            </a:r>
            <a:r>
              <a:rPr lang="en-US" spc="5"/>
              <a:t> </a:t>
            </a:r>
            <a:r>
              <a:rPr lang="en-US" spc="-5"/>
              <a:t>Maven</a:t>
            </a:r>
            <a:r>
              <a:rPr lang="en-US"/>
              <a:t> &amp;</a:t>
            </a:r>
            <a:r>
              <a:rPr lang="en-US" spc="5"/>
              <a:t> </a:t>
            </a:r>
            <a:r>
              <a:rPr lang="en-US" spc="-5"/>
              <a:t>Maven</a:t>
            </a:r>
            <a:r>
              <a:rPr lang="en-US" spc="5"/>
              <a:t> </a:t>
            </a:r>
            <a:r>
              <a:rPr lang="en-US" spc="-5"/>
              <a:t>Analytics,</a:t>
            </a:r>
            <a:r>
              <a:rPr lang="en-US" spc="8"/>
              <a:t> </a:t>
            </a:r>
            <a:r>
              <a:rPr lang="en-US" spc="-5"/>
              <a:t>LLC</a:t>
            </a:r>
            <a:endParaRPr lang="en-US" spc="-5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271011"/>
            <a:ext cx="2743200" cy="360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51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02147" rtl="0" eaLnBrk="1" latinLnBrk="0" hangingPunct="1">
        <a:lnSpc>
          <a:spcPct val="90000"/>
        </a:lnSpc>
        <a:spcBef>
          <a:spcPct val="0"/>
        </a:spcBef>
        <a:buNone/>
        <a:defRPr sz="434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5537" indent="-225537" algn="l" defTabSz="902147" rtl="0" eaLnBrk="1" latinLnBrk="0" hangingPunct="1">
        <a:lnSpc>
          <a:spcPct val="90000"/>
        </a:lnSpc>
        <a:spcBef>
          <a:spcPts val="987"/>
        </a:spcBef>
        <a:buFont typeface="Arial" panose="020B0604020202020204" pitchFamily="34" charset="0"/>
        <a:buChar char="•"/>
        <a:defRPr sz="2762" kern="1200">
          <a:solidFill>
            <a:schemeClr val="tx1"/>
          </a:solidFill>
          <a:latin typeface="+mn-lt"/>
          <a:ea typeface="+mn-ea"/>
          <a:cs typeface="+mn-cs"/>
        </a:defRPr>
      </a:lvl1pPr>
      <a:lvl2pPr marL="676610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2368" kern="1200">
          <a:solidFill>
            <a:schemeClr val="tx1"/>
          </a:solidFill>
          <a:latin typeface="+mn-lt"/>
          <a:ea typeface="+mn-ea"/>
          <a:cs typeface="+mn-cs"/>
        </a:defRPr>
      </a:lvl2pPr>
      <a:lvl3pPr marL="1127684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973" kern="1200">
          <a:solidFill>
            <a:schemeClr val="tx1"/>
          </a:solidFill>
          <a:latin typeface="+mn-lt"/>
          <a:ea typeface="+mn-ea"/>
          <a:cs typeface="+mn-cs"/>
        </a:defRPr>
      </a:lvl3pPr>
      <a:lvl4pPr marL="1578757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4pPr>
      <a:lvl5pPr marL="2029831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5pPr>
      <a:lvl6pPr marL="2480904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6pPr>
      <a:lvl7pPr marL="2931978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7pPr>
      <a:lvl8pPr marL="3383051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8pPr>
      <a:lvl9pPr marL="3834125" indent="-225537" algn="l" defTabSz="902147" rtl="0" eaLnBrk="1" latinLnBrk="0" hangingPunct="1">
        <a:lnSpc>
          <a:spcPct val="90000"/>
        </a:lnSpc>
        <a:spcBef>
          <a:spcPts val="493"/>
        </a:spcBef>
        <a:buFont typeface="Arial" panose="020B0604020202020204" pitchFamily="34" charset="0"/>
        <a:buChar char="•"/>
        <a:defRPr sz="17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1pPr>
      <a:lvl2pPr marL="451074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2pPr>
      <a:lvl3pPr marL="902147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3pPr>
      <a:lvl4pPr marL="1353221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4pPr>
      <a:lvl5pPr marL="1804294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5pPr>
      <a:lvl6pPr marL="2255368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6pPr>
      <a:lvl7pPr marL="2706441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7pPr>
      <a:lvl8pPr marL="3157515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8pPr>
      <a:lvl9pPr marL="3608588" algn="l" defTabSz="902147" rtl="0" eaLnBrk="1" latinLnBrk="0" hangingPunct="1">
        <a:defRPr sz="17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1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84169" y="242696"/>
            <a:ext cx="5423661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1768" y="185209"/>
            <a:ext cx="11751099" cy="642733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3097" y="2117447"/>
            <a:ext cx="6245807" cy="755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56163"/>
            <a:ext cx="10972800" cy="44655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292310"/>
            <a:ext cx="3901440" cy="3382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29231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29231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63499" y="1359878"/>
            <a:ext cx="2854255" cy="617749"/>
          </a:xfrm>
          <a:prstGeom prst="rect">
            <a:avLst/>
          </a:prstGeom>
        </p:spPr>
        <p:txBody>
          <a:bodyPr vert="horz" wrap="square" lIns="0" tIns="707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7"/>
              </a:spcBef>
            </a:pPr>
            <a:r>
              <a:rPr sz="2000" spc="126" dirty="0">
                <a:latin typeface="Tahoma"/>
                <a:cs typeface="Tahoma"/>
              </a:rPr>
              <a:t>MAVEN</a:t>
            </a:r>
            <a:r>
              <a:rPr sz="2000" spc="-104" dirty="0">
                <a:latin typeface="Tahoma"/>
                <a:cs typeface="Tahoma"/>
              </a:rPr>
              <a:t> </a:t>
            </a:r>
            <a:r>
              <a:rPr sz="2000" dirty="0">
                <a:latin typeface="Tahoma"/>
                <a:cs typeface="Tahoma"/>
              </a:rPr>
              <a:t>ANALYTICS,</a:t>
            </a:r>
            <a:r>
              <a:rPr sz="2000" spc="-104" dirty="0">
                <a:latin typeface="Tahoma"/>
                <a:cs typeface="Tahoma"/>
              </a:rPr>
              <a:t> </a:t>
            </a:r>
            <a:r>
              <a:rPr sz="2000" spc="-22" dirty="0">
                <a:latin typeface="Tahoma"/>
                <a:cs typeface="Tahoma"/>
              </a:rPr>
              <a:t>LLC</a:t>
            </a:r>
            <a:endParaRPr sz="20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83"/>
              </a:spcBef>
            </a:pPr>
            <a:r>
              <a:rPr sz="1200" dirty="0">
                <a:solidFill>
                  <a:srgbClr val="9D9D9D"/>
                </a:solidFill>
                <a:latin typeface="Tahoma"/>
                <a:cs typeface="Tahoma"/>
              </a:rPr>
              <a:t>CERTIFICATE</a:t>
            </a:r>
            <a:r>
              <a:rPr sz="1200" spc="-70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1200" spc="70" dirty="0">
                <a:solidFill>
                  <a:srgbClr val="9D9D9D"/>
                </a:solidFill>
                <a:latin typeface="Tahoma"/>
                <a:cs typeface="Tahoma"/>
              </a:rPr>
              <a:t>OF</a:t>
            </a:r>
            <a:r>
              <a:rPr sz="1200" spc="-65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1200" spc="48" dirty="0">
                <a:solidFill>
                  <a:srgbClr val="9D9D9D"/>
                </a:solidFill>
                <a:latin typeface="Tahoma"/>
                <a:cs typeface="Tahoma"/>
              </a:rPr>
              <a:t>COMPLETION</a:t>
            </a:r>
            <a:endParaRPr sz="1200" dirty="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938447" y="1028962"/>
            <a:ext cx="6304361" cy="1929173"/>
            <a:chOff x="1401940" y="1182027"/>
            <a:chExt cx="7242175" cy="2216150"/>
          </a:xfrm>
        </p:grpSpPr>
        <p:sp>
          <p:nvSpPr>
            <p:cNvPr id="4" name="object 4"/>
            <p:cNvSpPr/>
            <p:nvPr/>
          </p:nvSpPr>
          <p:spPr>
            <a:xfrm>
              <a:off x="1401940" y="2420594"/>
              <a:ext cx="7242175" cy="977900"/>
            </a:xfrm>
            <a:custGeom>
              <a:avLst/>
              <a:gdLst/>
              <a:ahLst/>
              <a:cxnLst/>
              <a:rect l="l" t="t" r="r" b="b"/>
              <a:pathLst>
                <a:path w="7242175" h="977900">
                  <a:moveTo>
                    <a:pt x="7229475" y="967905"/>
                  </a:moveTo>
                  <a:lnTo>
                    <a:pt x="0" y="967905"/>
                  </a:lnTo>
                  <a:lnTo>
                    <a:pt x="0" y="977430"/>
                  </a:lnTo>
                  <a:lnTo>
                    <a:pt x="7229475" y="977430"/>
                  </a:lnTo>
                  <a:lnTo>
                    <a:pt x="7229475" y="967905"/>
                  </a:lnTo>
                  <a:close/>
                </a:path>
                <a:path w="7242175" h="977900">
                  <a:moveTo>
                    <a:pt x="7242048" y="0"/>
                  </a:moveTo>
                  <a:lnTo>
                    <a:pt x="12573" y="0"/>
                  </a:lnTo>
                  <a:lnTo>
                    <a:pt x="12573" y="9525"/>
                  </a:lnTo>
                  <a:lnTo>
                    <a:pt x="7242048" y="9525"/>
                  </a:lnTo>
                  <a:lnTo>
                    <a:pt x="7242048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77740" y="1182027"/>
              <a:ext cx="502920" cy="50292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473770" y="3127168"/>
            <a:ext cx="3233714" cy="940048"/>
          </a:xfrm>
          <a:prstGeom prst="rect">
            <a:avLst/>
          </a:prstGeom>
        </p:spPr>
        <p:txBody>
          <a:bodyPr vert="horz" wrap="square" lIns="0" tIns="24875" rIns="0" bIns="0" rtlCol="0">
            <a:spAutoFit/>
          </a:bodyPr>
          <a:lstStyle/>
          <a:p>
            <a:pPr marL="553" algn="ctr">
              <a:lnSpc>
                <a:spcPct val="100000"/>
              </a:lnSpc>
              <a:spcBef>
                <a:spcPts val="196"/>
              </a:spcBef>
            </a:pPr>
            <a:r>
              <a:rPr sz="1200" spc="44" dirty="0">
                <a:solidFill>
                  <a:srgbClr val="9D9D9D"/>
                </a:solidFill>
                <a:latin typeface="Tahoma"/>
                <a:cs typeface="Tahoma"/>
              </a:rPr>
              <a:t>HAS</a:t>
            </a:r>
            <a:r>
              <a:rPr sz="1200" spc="-70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1200" spc="17" dirty="0">
                <a:solidFill>
                  <a:srgbClr val="9D9D9D"/>
                </a:solidFill>
                <a:latin typeface="Tahoma"/>
                <a:cs typeface="Tahoma"/>
              </a:rPr>
              <a:t>SUCCESSFULLY</a:t>
            </a:r>
            <a:r>
              <a:rPr sz="1200" spc="-65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1200" spc="48" dirty="0">
                <a:solidFill>
                  <a:srgbClr val="9D9D9D"/>
                </a:solidFill>
                <a:latin typeface="Tahoma"/>
                <a:cs typeface="Tahoma"/>
              </a:rPr>
              <a:t>COMPLETED</a:t>
            </a:r>
            <a:endParaRPr sz="1200" dirty="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79"/>
              </a:spcBef>
            </a:pPr>
            <a:r>
              <a:rPr sz="2612" b="1" spc="-78" dirty="0">
                <a:latin typeface="Tahoma"/>
                <a:cs typeface="Tahoma"/>
              </a:rPr>
              <a:t>MySQL</a:t>
            </a:r>
            <a:r>
              <a:rPr sz="2612" b="1" spc="-231" dirty="0">
                <a:latin typeface="Tahoma"/>
                <a:cs typeface="Tahoma"/>
              </a:rPr>
              <a:t> </a:t>
            </a:r>
            <a:r>
              <a:rPr sz="2612" b="1" spc="-135" dirty="0">
                <a:latin typeface="Tahoma"/>
                <a:cs typeface="Tahoma"/>
              </a:rPr>
              <a:t>Data</a:t>
            </a:r>
            <a:r>
              <a:rPr sz="2612" b="1" spc="-231" dirty="0">
                <a:latin typeface="Tahoma"/>
                <a:cs typeface="Tahoma"/>
              </a:rPr>
              <a:t> </a:t>
            </a:r>
            <a:r>
              <a:rPr sz="2612" b="1" spc="-96" dirty="0">
                <a:latin typeface="Tahoma"/>
                <a:cs typeface="Tahoma"/>
              </a:rPr>
              <a:t>Analysis</a:t>
            </a:r>
            <a:endParaRPr sz="2612" dirty="0">
              <a:latin typeface="Tahoma"/>
              <a:cs typeface="Tahoma"/>
            </a:endParaRPr>
          </a:p>
          <a:p>
            <a:pPr marR="14372" algn="ctr">
              <a:lnSpc>
                <a:spcPct val="100000"/>
              </a:lnSpc>
              <a:spcBef>
                <a:spcPts val="705"/>
              </a:spcBef>
            </a:pPr>
            <a:r>
              <a:rPr sz="1300" dirty="0">
                <a:latin typeface="Tahoma"/>
                <a:cs typeface="Tahoma"/>
              </a:rPr>
              <a:t>October</a:t>
            </a:r>
            <a:r>
              <a:rPr sz="1300" spc="-17" dirty="0">
                <a:latin typeface="Tahoma"/>
                <a:cs typeface="Tahoma"/>
              </a:rPr>
              <a:t> </a:t>
            </a:r>
            <a:r>
              <a:rPr sz="1300" spc="-9" dirty="0">
                <a:latin typeface="Tahoma"/>
                <a:cs typeface="Tahoma"/>
              </a:rPr>
              <a:t>31,</a:t>
            </a:r>
            <a:r>
              <a:rPr sz="1300" spc="-17" dirty="0">
                <a:latin typeface="Tahoma"/>
                <a:cs typeface="Tahoma"/>
              </a:rPr>
              <a:t> </a:t>
            </a:r>
            <a:r>
              <a:rPr sz="1300" spc="26" dirty="0">
                <a:latin typeface="Tahoma"/>
                <a:cs typeface="Tahoma"/>
              </a:rPr>
              <a:t>2024</a:t>
            </a:r>
            <a:endParaRPr sz="130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819" rIns="0" bIns="0" rtlCol="0">
            <a:spAutoFit/>
          </a:bodyPr>
          <a:lstStyle/>
          <a:p>
            <a:pPr marL="11055" algn="ctr">
              <a:lnSpc>
                <a:spcPct val="100000"/>
              </a:lnSpc>
              <a:spcBef>
                <a:spcPts val="109"/>
              </a:spcBef>
            </a:pPr>
            <a:r>
              <a:rPr spc="-235" dirty="0"/>
              <a:t>Omar</a:t>
            </a:r>
            <a:r>
              <a:rPr spc="-479" dirty="0"/>
              <a:t> </a:t>
            </a:r>
            <a:r>
              <a:rPr spc="-279" dirty="0"/>
              <a:t>Mohamed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064346" y="4812118"/>
            <a:ext cx="2892244" cy="333904"/>
          </a:xfrm>
          <a:prstGeom prst="rect">
            <a:avLst/>
          </a:prstGeom>
        </p:spPr>
        <p:txBody>
          <a:bodyPr vert="horz" wrap="square" lIns="0" tIns="30955" rIns="0" bIns="0" rtlCol="0">
            <a:spAutoFit/>
          </a:bodyPr>
          <a:lstStyle/>
          <a:p>
            <a:pPr marL="11055">
              <a:lnSpc>
                <a:spcPct val="100000"/>
              </a:lnSpc>
              <a:spcBef>
                <a:spcPts val="244"/>
              </a:spcBef>
            </a:pP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Chris Dutton </a:t>
            </a:r>
            <a:r>
              <a:rPr sz="900" spc="-22" dirty="0">
                <a:solidFill>
                  <a:srgbClr val="9D9D9D"/>
                </a:solidFill>
                <a:latin typeface="Tahoma"/>
                <a:cs typeface="Tahoma"/>
              </a:rPr>
              <a:t>[Founder,</a:t>
            </a:r>
            <a:r>
              <a:rPr sz="900" spc="4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Maven </a:t>
            </a:r>
            <a:r>
              <a:rPr sz="900" spc="-9" dirty="0">
                <a:solidFill>
                  <a:srgbClr val="9D9D9D"/>
                </a:solidFill>
                <a:latin typeface="Tahoma"/>
                <a:cs typeface="Tahoma"/>
              </a:rPr>
              <a:t>Analytics]</a:t>
            </a:r>
            <a:endParaRPr sz="900" dirty="0">
              <a:latin typeface="Tahoma"/>
              <a:cs typeface="Tahoma"/>
            </a:endParaRPr>
          </a:p>
          <a:p>
            <a:pPr marL="11055">
              <a:lnSpc>
                <a:spcPct val="100000"/>
              </a:lnSpc>
              <a:spcBef>
                <a:spcPts val="157"/>
              </a:spcBef>
            </a:pP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Maven</a:t>
            </a:r>
            <a:r>
              <a:rPr sz="900" spc="-44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Analytics,</a:t>
            </a:r>
            <a:r>
              <a:rPr sz="900" spc="-44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200</a:t>
            </a:r>
            <a:r>
              <a:rPr sz="900" spc="-44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Portland</a:t>
            </a:r>
            <a:r>
              <a:rPr sz="900" spc="-44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spc="-22" dirty="0">
                <a:solidFill>
                  <a:srgbClr val="9D9D9D"/>
                </a:solidFill>
                <a:latin typeface="Tahoma"/>
                <a:cs typeface="Tahoma"/>
              </a:rPr>
              <a:t>St,</a:t>
            </a:r>
            <a:r>
              <a:rPr sz="900" spc="-44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Boston,</a:t>
            </a:r>
            <a:r>
              <a:rPr sz="900" spc="-39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spc="83" dirty="0">
                <a:solidFill>
                  <a:srgbClr val="9D9D9D"/>
                </a:solidFill>
                <a:latin typeface="Tahoma"/>
                <a:cs typeface="Tahoma"/>
              </a:rPr>
              <a:t>MA</a:t>
            </a:r>
            <a:r>
              <a:rPr sz="900" spc="-44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spc="-9" dirty="0">
                <a:solidFill>
                  <a:srgbClr val="9D9D9D"/>
                </a:solidFill>
                <a:latin typeface="Tahoma"/>
                <a:cs typeface="Tahoma"/>
              </a:rPr>
              <a:t>02114</a:t>
            </a:r>
            <a:endParaRPr sz="900" dirty="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24540" y="4245598"/>
            <a:ext cx="8104854" cy="1373242"/>
            <a:chOff x="1408175" y="5012188"/>
            <a:chExt cx="7160654" cy="1269465"/>
          </a:xfrm>
        </p:grpSpPr>
        <p:sp>
          <p:nvSpPr>
            <p:cNvPr id="10" name="object 10"/>
            <p:cNvSpPr/>
            <p:nvPr/>
          </p:nvSpPr>
          <p:spPr>
            <a:xfrm>
              <a:off x="5890399" y="5380324"/>
              <a:ext cx="2678430" cy="9525"/>
            </a:xfrm>
            <a:custGeom>
              <a:avLst/>
              <a:gdLst/>
              <a:ahLst/>
              <a:cxnLst/>
              <a:rect l="l" t="t" r="r" b="b"/>
              <a:pathLst>
                <a:path w="2678429" h="9525">
                  <a:moveTo>
                    <a:pt x="2678049" y="0"/>
                  </a:moveTo>
                  <a:lnTo>
                    <a:pt x="0" y="0"/>
                  </a:lnTo>
                  <a:lnTo>
                    <a:pt x="0" y="9524"/>
                  </a:lnTo>
                  <a:lnTo>
                    <a:pt x="2678049" y="9524"/>
                  </a:lnTo>
                  <a:lnTo>
                    <a:pt x="2678049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7554" y="5062786"/>
              <a:ext cx="2207818" cy="3391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8175" y="5012188"/>
              <a:ext cx="988438" cy="126946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131154" y="4245599"/>
            <a:ext cx="2706649" cy="900423"/>
          </a:xfrm>
          <a:prstGeom prst="rect">
            <a:avLst/>
          </a:prstGeom>
        </p:spPr>
        <p:txBody>
          <a:bodyPr vert="horz" wrap="square" lIns="0" tIns="49197" rIns="0" bIns="0" rtlCol="0">
            <a:spAutoFit/>
          </a:bodyPr>
          <a:lstStyle/>
          <a:p>
            <a:pPr marL="11055">
              <a:lnSpc>
                <a:spcPct val="100000"/>
              </a:lnSpc>
              <a:spcBef>
                <a:spcPts val="387"/>
              </a:spcBef>
            </a:pPr>
            <a:r>
              <a:rPr sz="1300" b="1" spc="-83" dirty="0">
                <a:latin typeface="Tahoma"/>
                <a:cs typeface="Tahoma"/>
              </a:rPr>
              <a:t>8.0</a:t>
            </a:r>
            <a:r>
              <a:rPr sz="1300" b="1" spc="-99" dirty="0">
                <a:latin typeface="Tahoma"/>
                <a:cs typeface="Tahoma"/>
              </a:rPr>
              <a:t> </a:t>
            </a:r>
            <a:r>
              <a:rPr sz="1300" b="1" spc="-30" dirty="0">
                <a:latin typeface="Tahoma"/>
                <a:cs typeface="Tahoma"/>
              </a:rPr>
              <a:t>CPE</a:t>
            </a:r>
            <a:r>
              <a:rPr sz="1300" b="1" spc="-96" dirty="0">
                <a:latin typeface="Tahoma"/>
                <a:cs typeface="Tahoma"/>
              </a:rPr>
              <a:t> </a:t>
            </a:r>
            <a:r>
              <a:rPr sz="1300" b="1" spc="-9" dirty="0">
                <a:latin typeface="Tahoma"/>
                <a:cs typeface="Tahoma"/>
              </a:rPr>
              <a:t>CREDITS</a:t>
            </a:r>
            <a:endParaRPr sz="1300" dirty="0">
              <a:latin typeface="Tahoma"/>
              <a:cs typeface="Tahoma"/>
            </a:endParaRPr>
          </a:p>
          <a:p>
            <a:pPr marL="11055">
              <a:lnSpc>
                <a:spcPct val="100000"/>
              </a:lnSpc>
              <a:spcBef>
                <a:spcPts val="283"/>
              </a:spcBef>
            </a:pPr>
            <a:r>
              <a:rPr sz="1200" spc="26" dirty="0">
                <a:latin typeface="Tahoma"/>
                <a:cs typeface="Tahoma"/>
              </a:rPr>
              <a:t>INFORMATION</a:t>
            </a:r>
            <a:r>
              <a:rPr sz="1200" spc="39" dirty="0">
                <a:latin typeface="Tahoma"/>
                <a:cs typeface="Tahoma"/>
              </a:rPr>
              <a:t> </a:t>
            </a:r>
            <a:r>
              <a:rPr sz="1200" spc="48" dirty="0">
                <a:latin typeface="Tahoma"/>
                <a:cs typeface="Tahoma"/>
              </a:rPr>
              <a:t>TECHNOLOGY</a:t>
            </a:r>
            <a:endParaRPr sz="1200" dirty="0">
              <a:latin typeface="Tahoma"/>
              <a:cs typeface="Tahoma"/>
            </a:endParaRPr>
          </a:p>
          <a:p>
            <a:pPr marL="11055" marR="4422">
              <a:lnSpc>
                <a:spcPct val="118900"/>
              </a:lnSpc>
              <a:spcBef>
                <a:spcPts val="918"/>
              </a:spcBef>
            </a:pP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National</a:t>
            </a:r>
            <a:r>
              <a:rPr sz="900" spc="-26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Registry</a:t>
            </a:r>
            <a:r>
              <a:rPr sz="900" spc="-26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of</a:t>
            </a:r>
            <a:r>
              <a:rPr sz="900" spc="-26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CPE</a:t>
            </a:r>
            <a:r>
              <a:rPr sz="900" spc="-26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Sponsors</a:t>
            </a:r>
            <a:r>
              <a:rPr sz="900" spc="-26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Number</a:t>
            </a:r>
            <a:r>
              <a:rPr sz="900" spc="-26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spc="-9" dirty="0">
                <a:solidFill>
                  <a:srgbClr val="9D9D9D"/>
                </a:solidFill>
                <a:latin typeface="Tahoma"/>
                <a:cs typeface="Tahoma"/>
              </a:rPr>
              <a:t>146057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Instructional</a:t>
            </a:r>
            <a:r>
              <a:rPr sz="900" spc="-22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Delivery</a:t>
            </a:r>
            <a:r>
              <a:rPr sz="900" spc="-17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Method:</a:t>
            </a:r>
            <a:r>
              <a:rPr sz="900" spc="-17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QAS</a:t>
            </a:r>
            <a:r>
              <a:rPr sz="900" spc="-17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Self</a:t>
            </a:r>
            <a:r>
              <a:rPr sz="900" spc="-17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spc="-9" dirty="0">
                <a:solidFill>
                  <a:srgbClr val="9D9D9D"/>
                </a:solidFill>
                <a:latin typeface="Tahoma"/>
                <a:cs typeface="Tahoma"/>
              </a:rPr>
              <a:t>Stu</a:t>
            </a:r>
            <a:r>
              <a:rPr sz="696" spc="-9" dirty="0">
                <a:solidFill>
                  <a:srgbClr val="9D9D9D"/>
                </a:solidFill>
                <a:latin typeface="Tahoma"/>
                <a:cs typeface="Tahoma"/>
              </a:rPr>
              <a:t>dy</a:t>
            </a:r>
            <a:endParaRPr sz="696" dirty="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31154" y="5373176"/>
            <a:ext cx="3458945" cy="323300"/>
          </a:xfrm>
          <a:prstGeom prst="rect">
            <a:avLst/>
          </a:prstGeom>
        </p:spPr>
        <p:txBody>
          <a:bodyPr vert="horz" wrap="square" lIns="0" tIns="11055" rIns="0" bIns="0" rtlCol="0">
            <a:spAutoFit/>
          </a:bodyPr>
          <a:lstStyle/>
          <a:p>
            <a:pPr marL="11055" marR="4422">
              <a:lnSpc>
                <a:spcPct val="118900"/>
              </a:lnSpc>
              <a:spcBef>
                <a:spcPts val="87"/>
              </a:spcBef>
            </a:pPr>
            <a:r>
              <a:rPr sz="900" spc="-26" dirty="0">
                <a:solidFill>
                  <a:srgbClr val="9D9D9D"/>
                </a:solidFill>
                <a:latin typeface="Tahoma"/>
                <a:cs typeface="Tahoma"/>
              </a:rPr>
              <a:t>In</a:t>
            </a:r>
            <a:r>
              <a:rPr sz="900" spc="-52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accordance</a:t>
            </a:r>
            <a:r>
              <a:rPr sz="900" spc="-48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with</a:t>
            </a:r>
            <a:r>
              <a:rPr sz="900" spc="-52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the</a:t>
            </a:r>
            <a:r>
              <a:rPr sz="900" spc="-48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standards</a:t>
            </a:r>
            <a:r>
              <a:rPr sz="900" spc="-52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of</a:t>
            </a:r>
            <a:r>
              <a:rPr sz="900" spc="-48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the</a:t>
            </a:r>
            <a:r>
              <a:rPr sz="900" spc="-52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National</a:t>
            </a:r>
            <a:r>
              <a:rPr sz="900" spc="-48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Registry</a:t>
            </a:r>
            <a:r>
              <a:rPr sz="900" spc="-52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Of</a:t>
            </a:r>
            <a:r>
              <a:rPr sz="900" spc="-48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spc="-22" dirty="0">
                <a:solidFill>
                  <a:srgbClr val="9D9D9D"/>
                </a:solidFill>
                <a:latin typeface="Tahoma"/>
                <a:cs typeface="Tahoma"/>
              </a:rPr>
              <a:t>CPE </a:t>
            </a:r>
            <a:r>
              <a:rPr sz="900" spc="-9" dirty="0">
                <a:solidFill>
                  <a:srgbClr val="9D9D9D"/>
                </a:solidFill>
                <a:latin typeface="Tahoma"/>
                <a:cs typeface="Tahoma"/>
              </a:rPr>
              <a:t>Sponsors,</a:t>
            </a:r>
            <a:r>
              <a:rPr sz="900" spc="-52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CPE</a:t>
            </a:r>
            <a:r>
              <a:rPr sz="900" spc="-52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credits</a:t>
            </a:r>
            <a:r>
              <a:rPr sz="900" spc="-48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spc="-17" dirty="0">
                <a:solidFill>
                  <a:srgbClr val="9D9D9D"/>
                </a:solidFill>
                <a:latin typeface="Tahoma"/>
                <a:cs typeface="Tahoma"/>
              </a:rPr>
              <a:t>have</a:t>
            </a:r>
            <a:r>
              <a:rPr sz="900" spc="-52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been</a:t>
            </a:r>
            <a:r>
              <a:rPr sz="900" spc="-48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granted</a:t>
            </a:r>
            <a:r>
              <a:rPr sz="900" spc="-52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spc="-9" dirty="0">
                <a:solidFill>
                  <a:srgbClr val="9D9D9D"/>
                </a:solidFill>
                <a:latin typeface="Tahoma"/>
                <a:cs typeface="Tahoma"/>
              </a:rPr>
              <a:t>based</a:t>
            </a:r>
            <a:r>
              <a:rPr sz="900" spc="-48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on</a:t>
            </a:r>
            <a:r>
              <a:rPr sz="900" spc="-52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spc="-26" dirty="0">
                <a:solidFill>
                  <a:srgbClr val="9D9D9D"/>
                </a:solidFill>
                <a:latin typeface="Tahoma"/>
                <a:cs typeface="Tahoma"/>
              </a:rPr>
              <a:t>a</a:t>
            </a:r>
            <a:r>
              <a:rPr sz="900" spc="-52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dirty="0">
                <a:solidFill>
                  <a:srgbClr val="9D9D9D"/>
                </a:solidFill>
                <a:latin typeface="Tahoma"/>
                <a:cs typeface="Tahoma"/>
              </a:rPr>
              <a:t>50-minute</a:t>
            </a:r>
            <a:r>
              <a:rPr sz="900" spc="-48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900" spc="-9" dirty="0">
                <a:solidFill>
                  <a:srgbClr val="9D9D9D"/>
                </a:solidFill>
                <a:latin typeface="Tahoma"/>
                <a:cs typeface="Tahoma"/>
              </a:rPr>
              <a:t>hour.</a:t>
            </a:r>
            <a:endParaRPr sz="900" dirty="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64346" y="5416355"/>
            <a:ext cx="1878250" cy="165610"/>
          </a:xfrm>
          <a:prstGeom prst="rect">
            <a:avLst/>
          </a:prstGeom>
        </p:spPr>
        <p:txBody>
          <a:bodyPr vert="horz" wrap="square" lIns="0" tIns="11608" rIns="0" bIns="0" rtlCol="0">
            <a:spAutoFit/>
          </a:bodyPr>
          <a:lstStyle/>
          <a:p>
            <a:pPr marL="11055">
              <a:lnSpc>
                <a:spcPct val="100000"/>
              </a:lnSpc>
              <a:spcBef>
                <a:spcPts val="91"/>
              </a:spcBef>
              <a:tabLst>
                <a:tab pos="809804" algn="l"/>
              </a:tabLst>
            </a:pPr>
            <a:r>
              <a:rPr sz="1000" spc="9" dirty="0">
                <a:solidFill>
                  <a:srgbClr val="9D9D9D"/>
                </a:solidFill>
                <a:latin typeface="Tahoma"/>
                <a:cs typeface="Tahoma"/>
              </a:rPr>
              <a:t>Credential</a:t>
            </a:r>
            <a:r>
              <a:rPr sz="1000" dirty="0">
                <a:solidFill>
                  <a:srgbClr val="9D9D9D"/>
                </a:solidFill>
                <a:latin typeface="Tahoma"/>
                <a:cs typeface="Tahoma"/>
              </a:rPr>
              <a:t> </a:t>
            </a:r>
            <a:r>
              <a:rPr sz="1000" spc="-22" dirty="0">
                <a:solidFill>
                  <a:srgbClr val="9D9D9D"/>
                </a:solidFill>
                <a:latin typeface="Tahoma"/>
                <a:cs typeface="Tahoma"/>
              </a:rPr>
              <a:t>ID:</a:t>
            </a:r>
            <a:r>
              <a:rPr sz="1000" dirty="0">
                <a:solidFill>
                  <a:srgbClr val="9D9D9D"/>
                </a:solidFill>
                <a:latin typeface="Tahoma"/>
                <a:cs typeface="Tahoma"/>
              </a:rPr>
              <a:t>	</a:t>
            </a:r>
            <a:r>
              <a:rPr sz="1000" b="1" spc="-48" dirty="0">
                <a:latin typeface="Tahoma"/>
                <a:cs typeface="Tahoma"/>
              </a:rPr>
              <a:t>121120429</a:t>
            </a:r>
            <a:endParaRPr sz="100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20723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D8564CA3-D80A-4C03-B840-549117D9C5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467" y="81222"/>
            <a:ext cx="5171066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897763" algn="l">
              <a:spcBef>
                <a:spcPts val="88"/>
              </a:spcBef>
            </a:pPr>
            <a:r>
              <a:rPr lang="en-US" sz="3200" dirty="0"/>
              <a:t>Answers</a:t>
            </a:r>
            <a:endParaRPr sz="3200" spc="-8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A14A1166-5044-404D-93DD-35E411884FF4}"/>
              </a:ext>
            </a:extLst>
          </p:cNvPr>
          <p:cNvSpPr txBox="1"/>
          <p:nvPr/>
        </p:nvSpPr>
        <p:spPr>
          <a:xfrm>
            <a:off x="1828800" y="930004"/>
            <a:ext cx="8932769" cy="155019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914400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My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partner</a:t>
            </a:r>
            <a:r>
              <a:rPr kumimoji="0" lang="en-US" sz="200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r>
              <a:rPr kumimoji="0" lang="en-US" sz="200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 </a:t>
            </a:r>
            <a:r>
              <a:rPr kumimoji="0" lang="en-US" sz="200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want to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come</a:t>
            </a:r>
            <a:r>
              <a:rPr kumimoji="0" lang="en-US" sz="200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by</a:t>
            </a:r>
            <a:r>
              <a:rPr kumimoji="0" lang="en-US" sz="200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lang="en-US" sz="200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lang="en-US" sz="2000" b="1" i="0" u="none" strike="noStrike" kern="1200" cap="none" spc="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stores</a:t>
            </a:r>
            <a:r>
              <a:rPr kumimoji="0" lang="en-US" sz="200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</a:t>
            </a: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person</a:t>
            </a:r>
            <a:r>
              <a:rPr kumimoji="0" lang="en-US" sz="200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meet</a:t>
            </a:r>
            <a:r>
              <a:rPr kumimoji="0" lang="en-US" sz="200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managers.</a:t>
            </a:r>
            <a:r>
              <a:rPr kumimoji="0" lang="en-US" sz="200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Please</a:t>
            </a:r>
            <a:r>
              <a:rPr kumimoji="0" lang="en-US" sz="2000" b="1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send</a:t>
            </a:r>
            <a:r>
              <a:rPr kumimoji="0" lang="en-US" sz="200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over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120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managers’</a:t>
            </a:r>
            <a:r>
              <a:rPr kumimoji="0" lang="en-US" sz="200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names</a:t>
            </a:r>
            <a:r>
              <a:rPr kumimoji="0" lang="en-US" sz="200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at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each</a:t>
            </a:r>
            <a:r>
              <a:rPr kumimoji="0" lang="en-US" sz="200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store, </a:t>
            </a: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full</a:t>
            </a:r>
            <a:r>
              <a:rPr kumimoji="0" lang="en-US" sz="200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address</a:t>
            </a:r>
            <a:r>
              <a:rPr kumimoji="0" lang="en-US" sz="200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lang="en-US" sz="200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lang="en-US" sz="200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property</a:t>
            </a:r>
            <a:r>
              <a:rPr kumimoji="0" lang="en-US" sz="200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(street</a:t>
            </a:r>
            <a:r>
              <a:rPr kumimoji="0" lang="en-US" sz="200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address,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district,</a:t>
            </a:r>
            <a:r>
              <a:rPr kumimoji="0" lang="en-US" sz="2000" b="1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city,</a:t>
            </a:r>
            <a:r>
              <a:rPr kumimoji="0" lang="en-US" sz="200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120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country</a:t>
            </a:r>
            <a:r>
              <a:rPr kumimoji="0" lang="en-US" sz="2000" b="1" i="0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please).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CC75A977-A457-4469-8172-A6266678AF1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7844" y="930004"/>
            <a:ext cx="438373" cy="438374"/>
          </a:xfrm>
          <a:prstGeom prst="rect">
            <a:avLst/>
          </a:prstGeom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24CF826D-B14B-440F-9D0C-A8E0700B6454}"/>
              </a:ext>
            </a:extLst>
          </p:cNvPr>
          <p:cNvSpPr txBox="1"/>
          <p:nvPr/>
        </p:nvSpPr>
        <p:spPr>
          <a:xfrm>
            <a:off x="1326754" y="930408"/>
            <a:ext cx="181536" cy="390853"/>
          </a:xfrm>
          <a:prstGeom prst="rect">
            <a:avLst/>
          </a:prstGeom>
        </p:spPr>
        <p:txBody>
          <a:bodyPr vert="horz" wrap="square" lIns="0" tIns="10645" rIns="0" bIns="0" rtlCol="0">
            <a:spAutoFit/>
          </a:bodyPr>
          <a:lstStyle/>
          <a:p>
            <a:pPr marL="11206">
              <a:spcBef>
                <a:spcPts val="83"/>
              </a:spcBef>
            </a:pPr>
            <a:r>
              <a:rPr sz="247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70">
              <a:latin typeface="Calibri"/>
              <a:cs typeface="Calibri"/>
            </a:endParaRPr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F843FA2-43BB-42BE-A3C6-DB3A49DDA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44" y="2830118"/>
            <a:ext cx="4055756" cy="3367042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77D17A95-3AC7-471E-95B0-0092FD8EB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51" y="3978807"/>
            <a:ext cx="5990963" cy="1065315"/>
          </a:xfrm>
          <a:prstGeom prst="rect">
            <a:avLst/>
          </a:prstGeom>
        </p:spPr>
      </p:pic>
      <p:pic>
        <p:nvPicPr>
          <p:cNvPr id="11" name="object 3">
            <a:extLst>
              <a:ext uri="{FF2B5EF4-FFF2-40B4-BE49-F238E27FC236}">
                <a16:creationId xmlns:a16="http://schemas.microsoft.com/office/drawing/2014/main" id="{4C838997-E43E-4171-8D17-1B30A9C5314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 flipV="1">
            <a:off x="0" y="588367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08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C0B81BD4-BCC0-42F0-8349-926ADE4B0085}"/>
              </a:ext>
            </a:extLst>
          </p:cNvPr>
          <p:cNvSpPr txBox="1"/>
          <p:nvPr/>
        </p:nvSpPr>
        <p:spPr>
          <a:xfrm>
            <a:off x="1792942" y="971335"/>
            <a:ext cx="8851526" cy="12424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2">
              <a:spcBef>
                <a:spcPts val="88"/>
              </a:spcBef>
            </a:pPr>
            <a:r>
              <a:rPr sz="2000" b="1" dirty="0">
                <a:latin typeface="Calibri"/>
                <a:cs typeface="Calibri"/>
              </a:rPr>
              <a:t>I </a:t>
            </a:r>
            <a:r>
              <a:rPr sz="2000" b="1" spc="-5" dirty="0">
                <a:latin typeface="Calibri"/>
                <a:cs typeface="Calibri"/>
              </a:rPr>
              <a:t>would </a:t>
            </a:r>
            <a:r>
              <a:rPr sz="2000" b="1" spc="-13" dirty="0">
                <a:latin typeface="Calibri"/>
                <a:cs typeface="Calibri"/>
              </a:rPr>
              <a:t>like </a:t>
            </a:r>
            <a:r>
              <a:rPr sz="2000" b="1" spc="-8" dirty="0">
                <a:latin typeface="Calibri"/>
                <a:cs typeface="Calibri"/>
              </a:rPr>
              <a:t>to </a:t>
            </a:r>
            <a:r>
              <a:rPr sz="2000" b="1" spc="-13" dirty="0">
                <a:latin typeface="Calibri"/>
                <a:cs typeface="Calibri"/>
              </a:rPr>
              <a:t>get </a:t>
            </a:r>
            <a:r>
              <a:rPr sz="2000" b="1" dirty="0">
                <a:latin typeface="Calibri"/>
                <a:cs typeface="Calibri"/>
              </a:rPr>
              <a:t>a </a:t>
            </a:r>
            <a:r>
              <a:rPr sz="2000" b="1" spc="-8" dirty="0">
                <a:latin typeface="Calibri"/>
                <a:cs typeface="Calibri"/>
              </a:rPr>
              <a:t>better understanding </a:t>
            </a:r>
            <a:r>
              <a:rPr sz="2000" b="1" dirty="0">
                <a:latin typeface="Calibri"/>
                <a:cs typeface="Calibri"/>
              </a:rPr>
              <a:t>of all of the </a:t>
            </a:r>
            <a:r>
              <a:rPr sz="2000" b="1" spc="-8" dirty="0">
                <a:latin typeface="Calibri"/>
                <a:cs typeface="Calibri"/>
              </a:rPr>
              <a:t>inventory </a:t>
            </a:r>
            <a:r>
              <a:rPr sz="2000" b="1" spc="-5" dirty="0">
                <a:latin typeface="Calibri"/>
                <a:cs typeface="Calibri"/>
              </a:rPr>
              <a:t>that would come </a:t>
            </a:r>
            <a:r>
              <a:rPr sz="2000" b="1" dirty="0">
                <a:latin typeface="Calibri"/>
                <a:cs typeface="Calibri"/>
              </a:rPr>
              <a:t>along </a:t>
            </a:r>
            <a:r>
              <a:rPr sz="2000" b="1" spc="-5" dirty="0">
                <a:latin typeface="Calibri"/>
                <a:cs typeface="Calibri"/>
              </a:rPr>
              <a:t>with </a:t>
            </a:r>
            <a:r>
              <a:rPr sz="2000" b="1" dirty="0">
                <a:latin typeface="Calibri"/>
                <a:cs typeface="Calibri"/>
              </a:rPr>
              <a:t>the </a:t>
            </a:r>
            <a:r>
              <a:rPr sz="2000" b="1" spc="-5" dirty="0">
                <a:latin typeface="Calibri"/>
                <a:cs typeface="Calibri"/>
              </a:rPr>
              <a:t>business. </a:t>
            </a:r>
            <a:r>
              <a:rPr sz="2000" b="1" spc="-349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Please </a:t>
            </a:r>
            <a:r>
              <a:rPr sz="2000" b="1" dirty="0">
                <a:latin typeface="Calibri"/>
                <a:cs typeface="Calibri"/>
              </a:rPr>
              <a:t>pull </a:t>
            </a:r>
            <a:r>
              <a:rPr sz="2000" b="1" spc="-8" dirty="0">
                <a:latin typeface="Calibri"/>
                <a:cs typeface="Calibri"/>
              </a:rPr>
              <a:t>together </a:t>
            </a:r>
            <a:r>
              <a:rPr sz="2000" b="1" dirty="0">
                <a:latin typeface="Calibri"/>
                <a:cs typeface="Calibri"/>
              </a:rPr>
              <a:t>a </a:t>
            </a:r>
            <a:r>
              <a:rPr sz="2000" b="1" spc="-5" dirty="0">
                <a:latin typeface="Calibri"/>
                <a:cs typeface="Calibri"/>
              </a:rPr>
              <a:t>list </a:t>
            </a:r>
            <a:r>
              <a:rPr sz="2000" b="1" dirty="0">
                <a:latin typeface="Calibri"/>
                <a:cs typeface="Calibri"/>
              </a:rPr>
              <a:t>of each </a:t>
            </a:r>
            <a:r>
              <a:rPr sz="2000" b="1" spc="-8" dirty="0">
                <a:latin typeface="Calibri"/>
                <a:cs typeface="Calibri"/>
              </a:rPr>
              <a:t>inventory item you have </a:t>
            </a:r>
            <a:r>
              <a:rPr sz="2000" b="1" spc="-13" dirty="0">
                <a:latin typeface="Calibri"/>
                <a:cs typeface="Calibri"/>
              </a:rPr>
              <a:t>stocked, </a:t>
            </a:r>
            <a:r>
              <a:rPr sz="2000" b="1" spc="-5" dirty="0">
                <a:latin typeface="Calibri"/>
                <a:cs typeface="Calibri"/>
              </a:rPr>
              <a:t>including </a:t>
            </a:r>
            <a:r>
              <a:rPr sz="2000" b="1" dirty="0">
                <a:latin typeface="Calibri"/>
                <a:cs typeface="Calibri"/>
              </a:rPr>
              <a:t>the </a:t>
            </a:r>
            <a:r>
              <a:rPr sz="2000" b="1" spc="-8" dirty="0">
                <a:latin typeface="Calibri"/>
                <a:cs typeface="Calibri"/>
              </a:rPr>
              <a:t>store_id </a:t>
            </a:r>
            <a:r>
              <a:rPr sz="2000" b="1" spc="-23" dirty="0">
                <a:latin typeface="Calibri"/>
                <a:cs typeface="Calibri"/>
              </a:rPr>
              <a:t>number, </a:t>
            </a:r>
            <a:r>
              <a:rPr sz="2000" b="1" dirty="0">
                <a:latin typeface="Calibri"/>
                <a:cs typeface="Calibri"/>
              </a:rPr>
              <a:t>the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inventory_id, </a:t>
            </a:r>
            <a:r>
              <a:rPr sz="2000" b="1" dirty="0">
                <a:latin typeface="Calibri"/>
                <a:cs typeface="Calibri"/>
              </a:rPr>
              <a:t>the</a:t>
            </a:r>
            <a:r>
              <a:rPr sz="2000" b="1" spc="-8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name</a:t>
            </a:r>
            <a:r>
              <a:rPr sz="2000" b="1" spc="-36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of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the</a:t>
            </a:r>
            <a:r>
              <a:rPr sz="2000" b="1" spc="-5" dirty="0">
                <a:latin typeface="Calibri"/>
                <a:cs typeface="Calibri"/>
              </a:rPr>
              <a:t> film, </a:t>
            </a:r>
            <a:r>
              <a:rPr sz="2000" b="1" dirty="0">
                <a:latin typeface="Calibri"/>
                <a:cs typeface="Calibri"/>
              </a:rPr>
              <a:t>the</a:t>
            </a:r>
            <a:r>
              <a:rPr sz="2000" b="1" spc="-13" dirty="0">
                <a:latin typeface="Calibri"/>
                <a:cs typeface="Calibri"/>
              </a:rPr>
              <a:t> </a:t>
            </a:r>
            <a:r>
              <a:rPr sz="2000" b="1" spc="-18" dirty="0">
                <a:latin typeface="Calibri"/>
                <a:cs typeface="Calibri"/>
              </a:rPr>
              <a:t>film’s</a:t>
            </a:r>
            <a:r>
              <a:rPr sz="2000" b="1" spc="-8" dirty="0">
                <a:latin typeface="Calibri"/>
                <a:cs typeface="Calibri"/>
              </a:rPr>
              <a:t> rating,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its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rental</a:t>
            </a:r>
            <a:r>
              <a:rPr sz="2000" b="1" spc="-23" dirty="0">
                <a:latin typeface="Calibri"/>
                <a:cs typeface="Calibri"/>
              </a:rPr>
              <a:t> rate</a:t>
            </a:r>
            <a:r>
              <a:rPr sz="2000" b="1" spc="-8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and </a:t>
            </a:r>
            <a:r>
              <a:rPr sz="2000" b="1" spc="-8" dirty="0">
                <a:latin typeface="Calibri"/>
                <a:cs typeface="Calibri"/>
              </a:rPr>
              <a:t>replacement</a:t>
            </a:r>
            <a:r>
              <a:rPr sz="2000" b="1" spc="-23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cost.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7" name="object 11">
            <a:extLst>
              <a:ext uri="{FF2B5EF4-FFF2-40B4-BE49-F238E27FC236}">
                <a16:creationId xmlns:a16="http://schemas.microsoft.com/office/drawing/2014/main" id="{0B24E571-7816-4FE5-82AD-A028B8ADCD9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8668" y="907516"/>
            <a:ext cx="438373" cy="438374"/>
          </a:xfrm>
          <a:prstGeom prst="rect">
            <a:avLst/>
          </a:prstGeom>
        </p:spPr>
      </p:pic>
      <p:sp>
        <p:nvSpPr>
          <p:cNvPr id="8" name="object 12">
            <a:extLst>
              <a:ext uri="{FF2B5EF4-FFF2-40B4-BE49-F238E27FC236}">
                <a16:creationId xmlns:a16="http://schemas.microsoft.com/office/drawing/2014/main" id="{A69FFB50-24B5-49F9-B554-B3359A320B9F}"/>
              </a:ext>
            </a:extLst>
          </p:cNvPr>
          <p:cNvSpPr txBox="1"/>
          <p:nvPr/>
        </p:nvSpPr>
        <p:spPr>
          <a:xfrm>
            <a:off x="1337578" y="917255"/>
            <a:ext cx="181536" cy="390853"/>
          </a:xfrm>
          <a:prstGeom prst="rect">
            <a:avLst/>
          </a:prstGeom>
        </p:spPr>
        <p:txBody>
          <a:bodyPr vert="horz" wrap="square" lIns="0" tIns="10645" rIns="0" bIns="0" rtlCol="0">
            <a:spAutoFit/>
          </a:bodyPr>
          <a:lstStyle/>
          <a:p>
            <a:pPr marL="11206">
              <a:spcBef>
                <a:spcPts val="83"/>
              </a:spcBef>
            </a:pPr>
            <a:r>
              <a:rPr sz="2470" b="1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70">
              <a:latin typeface="Calibri"/>
              <a:cs typeface="Calibri"/>
            </a:endParaRPr>
          </a:p>
        </p:txBody>
      </p:sp>
      <p:pic>
        <p:nvPicPr>
          <p:cNvPr id="10" name="Picture 9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D37D65B-2044-44FB-94B1-7C9D08717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36429"/>
            <a:ext cx="4996086" cy="2316481"/>
          </a:xfrm>
          <a:prstGeom prst="rect">
            <a:avLst/>
          </a:prstGeom>
        </p:spPr>
      </p:pic>
      <p:pic>
        <p:nvPicPr>
          <p:cNvPr id="12" name="Picture 11" descr="A screenshot of a data&#10;&#10;Description automatically generated">
            <a:extLst>
              <a:ext uri="{FF2B5EF4-FFF2-40B4-BE49-F238E27FC236}">
                <a16:creationId xmlns:a16="http://schemas.microsoft.com/office/drawing/2014/main" id="{3D82A4F3-BFF5-483E-956E-A1EE934CC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799148"/>
            <a:ext cx="6090493" cy="2791045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0CA92633-4E83-4F81-941C-6D305454AB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467" y="81222"/>
            <a:ext cx="5171066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897763" algn="l">
              <a:spcBef>
                <a:spcPts val="88"/>
              </a:spcBef>
            </a:pPr>
            <a:r>
              <a:rPr lang="en-US" sz="3200" dirty="0"/>
              <a:t>Answers</a:t>
            </a:r>
            <a:endParaRPr sz="3200" spc="-8" dirty="0"/>
          </a:p>
        </p:txBody>
      </p:sp>
      <p:pic>
        <p:nvPicPr>
          <p:cNvPr id="13" name="object 3">
            <a:extLst>
              <a:ext uri="{FF2B5EF4-FFF2-40B4-BE49-F238E27FC236}">
                <a16:creationId xmlns:a16="http://schemas.microsoft.com/office/drawing/2014/main" id="{D7145667-2D8C-446B-9190-92DFE1E6FF5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 flipV="1">
            <a:off x="0" y="588367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92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7">
            <a:extLst>
              <a:ext uri="{FF2B5EF4-FFF2-40B4-BE49-F238E27FC236}">
                <a16:creationId xmlns:a16="http://schemas.microsoft.com/office/drawing/2014/main" id="{C4ADDE79-EF53-4A6F-ABDB-A33D5CEC178F}"/>
              </a:ext>
            </a:extLst>
          </p:cNvPr>
          <p:cNvSpPr txBox="1"/>
          <p:nvPr/>
        </p:nvSpPr>
        <p:spPr>
          <a:xfrm>
            <a:off x="1725706" y="905679"/>
            <a:ext cx="9033062" cy="93464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2">
              <a:spcBef>
                <a:spcPts val="88"/>
              </a:spcBef>
            </a:pPr>
            <a:r>
              <a:rPr sz="2000" b="1" spc="-8" dirty="0">
                <a:latin typeface="Calibri"/>
                <a:cs typeface="Calibri"/>
              </a:rPr>
              <a:t>From </a:t>
            </a:r>
            <a:r>
              <a:rPr sz="2000" b="1" dirty="0">
                <a:latin typeface="Calibri"/>
                <a:cs typeface="Calibri"/>
              </a:rPr>
              <a:t>the same </a:t>
            </a:r>
            <a:r>
              <a:rPr sz="2000" b="1" spc="-5" dirty="0">
                <a:latin typeface="Calibri"/>
                <a:cs typeface="Calibri"/>
              </a:rPr>
              <a:t>list </a:t>
            </a:r>
            <a:r>
              <a:rPr sz="2000" b="1" dirty="0">
                <a:latin typeface="Calibri"/>
                <a:cs typeface="Calibri"/>
              </a:rPr>
              <a:t>of </a:t>
            </a:r>
            <a:r>
              <a:rPr sz="2000" b="1" spc="-5" dirty="0">
                <a:latin typeface="Calibri"/>
                <a:cs typeface="Calibri"/>
              </a:rPr>
              <a:t>films </a:t>
            </a:r>
            <a:r>
              <a:rPr sz="2000" b="1" spc="-8" dirty="0">
                <a:latin typeface="Calibri"/>
                <a:cs typeface="Calibri"/>
              </a:rPr>
              <a:t>you just </a:t>
            </a:r>
            <a:r>
              <a:rPr sz="2000" b="1" spc="-5" dirty="0">
                <a:latin typeface="Calibri"/>
                <a:cs typeface="Calibri"/>
              </a:rPr>
              <a:t>pulled, </a:t>
            </a:r>
            <a:r>
              <a:rPr sz="2000" b="1" dirty="0">
                <a:latin typeface="Calibri"/>
                <a:cs typeface="Calibri"/>
              </a:rPr>
              <a:t>please </a:t>
            </a:r>
            <a:r>
              <a:rPr sz="2000" b="1" spc="-8" dirty="0">
                <a:latin typeface="Calibri"/>
                <a:cs typeface="Calibri"/>
              </a:rPr>
              <a:t>roll </a:t>
            </a:r>
            <a:r>
              <a:rPr sz="2000" b="1" spc="-5" dirty="0">
                <a:latin typeface="Calibri"/>
                <a:cs typeface="Calibri"/>
              </a:rPr>
              <a:t>that </a:t>
            </a:r>
            <a:r>
              <a:rPr sz="2000" b="1" spc="-8" dirty="0">
                <a:latin typeface="Calibri"/>
                <a:cs typeface="Calibri"/>
              </a:rPr>
              <a:t>data </a:t>
            </a:r>
            <a:r>
              <a:rPr sz="2000" b="1" dirty="0">
                <a:latin typeface="Calibri"/>
                <a:cs typeface="Calibri"/>
              </a:rPr>
              <a:t>up and </a:t>
            </a:r>
            <a:r>
              <a:rPr sz="2000" b="1" spc="-5" dirty="0">
                <a:latin typeface="Calibri"/>
                <a:cs typeface="Calibri"/>
              </a:rPr>
              <a:t>provide </a:t>
            </a:r>
            <a:r>
              <a:rPr sz="2000" b="1" dirty="0">
                <a:latin typeface="Calibri"/>
                <a:cs typeface="Calibri"/>
              </a:rPr>
              <a:t>a </a:t>
            </a:r>
            <a:r>
              <a:rPr sz="2000" b="1" spc="-5" dirty="0">
                <a:latin typeface="Calibri"/>
                <a:cs typeface="Calibri"/>
              </a:rPr>
              <a:t>summary level </a:t>
            </a:r>
            <a:r>
              <a:rPr sz="2000" b="1" spc="-8" dirty="0">
                <a:latin typeface="Calibri"/>
                <a:cs typeface="Calibri"/>
              </a:rPr>
              <a:t>overview </a:t>
            </a:r>
            <a:r>
              <a:rPr sz="2000" b="1" dirty="0">
                <a:latin typeface="Calibri"/>
                <a:cs typeface="Calibri"/>
              </a:rPr>
              <a:t>of </a:t>
            </a:r>
            <a:r>
              <a:rPr sz="2000" b="1" spc="-349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your</a:t>
            </a:r>
            <a:r>
              <a:rPr sz="2000" b="1" spc="-18" dirty="0">
                <a:latin typeface="Calibri"/>
                <a:cs typeface="Calibri"/>
              </a:rPr>
              <a:t> inventory.</a:t>
            </a:r>
            <a:r>
              <a:rPr sz="2000" b="1" spc="-36" dirty="0">
                <a:latin typeface="Calibri"/>
                <a:cs typeface="Calibri"/>
              </a:rPr>
              <a:t> </a:t>
            </a:r>
            <a:r>
              <a:rPr sz="2000" b="1" spc="-26" dirty="0">
                <a:latin typeface="Calibri"/>
                <a:cs typeface="Calibri"/>
              </a:rPr>
              <a:t>We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would</a:t>
            </a:r>
            <a:r>
              <a:rPr sz="2000" b="1" spc="-31" dirty="0">
                <a:latin typeface="Calibri"/>
                <a:cs typeface="Calibri"/>
              </a:rPr>
              <a:t> </a:t>
            </a:r>
            <a:r>
              <a:rPr sz="2000" b="1" spc="-13" dirty="0">
                <a:latin typeface="Calibri"/>
                <a:cs typeface="Calibri"/>
              </a:rPr>
              <a:t>like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to</a:t>
            </a:r>
            <a:r>
              <a:rPr sz="2000" b="1" dirty="0">
                <a:latin typeface="Calibri"/>
                <a:cs typeface="Calibri"/>
              </a:rPr>
              <a:t> know</a:t>
            </a:r>
            <a:r>
              <a:rPr sz="2000" b="1" spc="-13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how</a:t>
            </a:r>
            <a:r>
              <a:rPr sz="2000" b="1" spc="-26" dirty="0">
                <a:latin typeface="Calibri"/>
                <a:cs typeface="Calibri"/>
              </a:rPr>
              <a:t> </a:t>
            </a:r>
            <a:r>
              <a:rPr sz="2000" b="1" spc="-13" dirty="0">
                <a:latin typeface="Calibri"/>
                <a:cs typeface="Calibri"/>
              </a:rPr>
              <a:t>many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inventory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items</a:t>
            </a:r>
            <a:r>
              <a:rPr sz="2000" b="1" spc="-23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you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have</a:t>
            </a:r>
            <a:r>
              <a:rPr sz="2000" b="1" spc="-13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with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each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rating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at</a:t>
            </a:r>
            <a:r>
              <a:rPr sz="2000" b="1" dirty="0">
                <a:latin typeface="Calibri"/>
                <a:cs typeface="Calibri"/>
              </a:rPr>
              <a:t> each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spc="-13" dirty="0">
                <a:latin typeface="Calibri"/>
                <a:cs typeface="Calibri"/>
              </a:rPr>
              <a:t>store.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7" name="object 8">
            <a:extLst>
              <a:ext uri="{FF2B5EF4-FFF2-40B4-BE49-F238E27FC236}">
                <a16:creationId xmlns:a16="http://schemas.microsoft.com/office/drawing/2014/main" id="{691BB2F4-CA72-482E-A056-02CBB371F24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1433" y="845837"/>
            <a:ext cx="438373" cy="438374"/>
          </a:xfrm>
          <a:prstGeom prst="rect">
            <a:avLst/>
          </a:prstGeom>
        </p:spPr>
      </p:pic>
      <p:sp>
        <p:nvSpPr>
          <p:cNvPr id="8" name="object 9">
            <a:extLst>
              <a:ext uri="{FF2B5EF4-FFF2-40B4-BE49-F238E27FC236}">
                <a16:creationId xmlns:a16="http://schemas.microsoft.com/office/drawing/2014/main" id="{9521923B-9592-4A9F-B003-F9218A43FDD5}"/>
              </a:ext>
            </a:extLst>
          </p:cNvPr>
          <p:cNvSpPr txBox="1"/>
          <p:nvPr/>
        </p:nvSpPr>
        <p:spPr>
          <a:xfrm>
            <a:off x="1270342" y="846174"/>
            <a:ext cx="181536" cy="390853"/>
          </a:xfrm>
          <a:prstGeom prst="rect">
            <a:avLst/>
          </a:prstGeom>
        </p:spPr>
        <p:txBody>
          <a:bodyPr vert="horz" wrap="square" lIns="0" tIns="10645" rIns="0" bIns="0" rtlCol="0">
            <a:spAutoFit/>
          </a:bodyPr>
          <a:lstStyle/>
          <a:p>
            <a:pPr marL="11206">
              <a:spcBef>
                <a:spcPts val="83"/>
              </a:spcBef>
            </a:pPr>
            <a:r>
              <a:rPr sz="2470" b="1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70">
              <a:latin typeface="Calibri"/>
              <a:cs typeface="Calibri"/>
            </a:endParaRPr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550BB06-32EC-4238-9D65-6BDEA873C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7" y="2880044"/>
            <a:ext cx="5405794" cy="269748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7266110-44CF-4CF6-BBA5-71CD217229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0"/>
          <a:stretch/>
        </p:blipFill>
        <p:spPr>
          <a:xfrm>
            <a:off x="6529730" y="3444085"/>
            <a:ext cx="5338868" cy="1399429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CC4A6DF9-9192-47C4-91C3-47919A85DF6D}"/>
              </a:ext>
            </a:extLst>
          </p:cNvPr>
          <p:cNvSpPr txBox="1">
            <a:spLocks/>
          </p:cNvSpPr>
          <p:nvPr/>
        </p:nvSpPr>
        <p:spPr>
          <a:xfrm>
            <a:off x="3510467" y="81222"/>
            <a:ext cx="5171066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>
            <a:lvl1pPr>
              <a:defRPr sz="2824" b="1" i="0">
                <a:solidFill>
                  <a:srgbClr val="252525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897763" algn="l">
              <a:spcBef>
                <a:spcPts val="88"/>
              </a:spcBef>
            </a:pPr>
            <a:r>
              <a:rPr lang="en-US" sz="3200" kern="0"/>
              <a:t>Answers</a:t>
            </a:r>
            <a:endParaRPr lang="en-US" sz="3200" kern="0" spc="-8" dirty="0"/>
          </a:p>
        </p:txBody>
      </p:sp>
      <p:pic>
        <p:nvPicPr>
          <p:cNvPr id="13" name="object 3">
            <a:extLst>
              <a:ext uri="{FF2B5EF4-FFF2-40B4-BE49-F238E27FC236}">
                <a16:creationId xmlns:a16="http://schemas.microsoft.com/office/drawing/2014/main" id="{47BD72D8-ECD0-47DA-BB97-F356498A459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 flipV="1">
            <a:off x="0" y="588367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15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3">
            <a:extLst>
              <a:ext uri="{FF2B5EF4-FFF2-40B4-BE49-F238E27FC236}">
                <a16:creationId xmlns:a16="http://schemas.microsoft.com/office/drawing/2014/main" id="{9B94D842-6F36-4DC0-A861-BE55F44E3742}"/>
              </a:ext>
            </a:extLst>
          </p:cNvPr>
          <p:cNvSpPr txBox="1"/>
          <p:nvPr/>
        </p:nvSpPr>
        <p:spPr>
          <a:xfrm>
            <a:off x="1792942" y="962492"/>
            <a:ext cx="8949018" cy="1857975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000" b="1" spc="-13" dirty="0">
                <a:latin typeface="Calibri"/>
                <a:cs typeface="Calibri"/>
              </a:rPr>
              <a:t>Similarly,</a:t>
            </a:r>
            <a:r>
              <a:rPr sz="2000" b="1" spc="-26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we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want to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understand</a:t>
            </a:r>
            <a:r>
              <a:rPr sz="2000" b="1" spc="-26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how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diversified</a:t>
            </a:r>
            <a:r>
              <a:rPr sz="2000" b="1" spc="-31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inventory </a:t>
            </a:r>
            <a:r>
              <a:rPr sz="2000" b="1" dirty="0">
                <a:latin typeface="Calibri"/>
                <a:cs typeface="Calibri"/>
              </a:rPr>
              <a:t>is</a:t>
            </a:r>
            <a:r>
              <a:rPr sz="2000" b="1" spc="-23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in </a:t>
            </a:r>
            <a:r>
              <a:rPr sz="2000" b="1" spc="-8" dirty="0">
                <a:latin typeface="Calibri"/>
                <a:cs typeface="Calibri"/>
              </a:rPr>
              <a:t>terms </a:t>
            </a:r>
            <a:r>
              <a:rPr sz="2000" b="1" dirty="0">
                <a:latin typeface="Calibri"/>
                <a:cs typeface="Calibri"/>
              </a:rPr>
              <a:t>of</a:t>
            </a:r>
            <a:r>
              <a:rPr sz="2000" b="1" spc="13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replacement</a:t>
            </a:r>
            <a:r>
              <a:rPr sz="2000" b="1" spc="-23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cost. </a:t>
            </a:r>
            <a:r>
              <a:rPr sz="2000" b="1" spc="-31" dirty="0">
                <a:latin typeface="Calibri"/>
                <a:cs typeface="Calibri"/>
              </a:rPr>
              <a:t>We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want</a:t>
            </a:r>
            <a:r>
              <a:rPr sz="2000" b="1" spc="8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to</a:t>
            </a:r>
            <a:endParaRPr sz="2000" dirty="0">
              <a:latin typeface="Calibri"/>
              <a:cs typeface="Calibri"/>
            </a:endParaRPr>
          </a:p>
          <a:p>
            <a:pPr marL="11206">
              <a:spcBef>
                <a:spcPts val="5"/>
              </a:spcBef>
            </a:pPr>
            <a:r>
              <a:rPr sz="2000" b="1" dirty="0">
                <a:latin typeface="Calibri"/>
                <a:cs typeface="Calibri"/>
              </a:rPr>
              <a:t>see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how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big</a:t>
            </a:r>
            <a:r>
              <a:rPr sz="2000" b="1" spc="-8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of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 hit it</a:t>
            </a:r>
            <a:r>
              <a:rPr sz="2000" b="1" spc="-5" dirty="0">
                <a:latin typeface="Calibri"/>
                <a:cs typeface="Calibri"/>
              </a:rPr>
              <a:t> would</a:t>
            </a:r>
            <a:r>
              <a:rPr sz="2000" b="1" spc="-26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be</a:t>
            </a:r>
            <a:r>
              <a:rPr sz="2000" b="1" spc="-8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if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certain</a:t>
            </a:r>
            <a:r>
              <a:rPr sz="2000" b="1" spc="-31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category</a:t>
            </a:r>
            <a:r>
              <a:rPr sz="2000" b="1" spc="-26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of</a:t>
            </a:r>
            <a:r>
              <a:rPr sz="2000" b="1" spc="8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film became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unpopular</a:t>
            </a:r>
            <a:r>
              <a:rPr sz="2000" b="1" spc="-26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at</a:t>
            </a:r>
            <a:r>
              <a:rPr sz="2000" b="1" dirty="0">
                <a:latin typeface="Calibri"/>
                <a:cs typeface="Calibri"/>
              </a:rPr>
              <a:t> a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certain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spc="-13" dirty="0">
                <a:latin typeface="Calibri"/>
                <a:cs typeface="Calibri"/>
              </a:rPr>
              <a:t>store.</a:t>
            </a:r>
            <a:endParaRPr sz="2000" dirty="0">
              <a:latin typeface="Calibri"/>
              <a:cs typeface="Calibri"/>
            </a:endParaRPr>
          </a:p>
          <a:p>
            <a:pPr marL="11206" marR="145119"/>
            <a:r>
              <a:rPr sz="2000" b="1" spc="-26" dirty="0">
                <a:latin typeface="Calibri"/>
                <a:cs typeface="Calibri"/>
              </a:rPr>
              <a:t>We </a:t>
            </a:r>
            <a:r>
              <a:rPr sz="2000" b="1" spc="-5" dirty="0">
                <a:latin typeface="Calibri"/>
                <a:cs typeface="Calibri"/>
              </a:rPr>
              <a:t>would </a:t>
            </a:r>
            <a:r>
              <a:rPr sz="2000" b="1" spc="-13" dirty="0">
                <a:latin typeface="Calibri"/>
                <a:cs typeface="Calibri"/>
              </a:rPr>
              <a:t>like </a:t>
            </a:r>
            <a:r>
              <a:rPr sz="2000" b="1" spc="-8" dirty="0">
                <a:latin typeface="Calibri"/>
                <a:cs typeface="Calibri"/>
              </a:rPr>
              <a:t>to </a:t>
            </a:r>
            <a:r>
              <a:rPr sz="2000" b="1" dirty="0">
                <a:latin typeface="Calibri"/>
                <a:cs typeface="Calibri"/>
              </a:rPr>
              <a:t>see the </a:t>
            </a:r>
            <a:r>
              <a:rPr sz="2000" b="1" spc="-5" dirty="0">
                <a:latin typeface="Calibri"/>
                <a:cs typeface="Calibri"/>
              </a:rPr>
              <a:t>number </a:t>
            </a:r>
            <a:r>
              <a:rPr sz="2000" b="1" dirty="0">
                <a:latin typeface="Calibri"/>
                <a:cs typeface="Calibri"/>
              </a:rPr>
              <a:t>of </a:t>
            </a:r>
            <a:r>
              <a:rPr sz="2000" b="1" spc="-5" dirty="0">
                <a:latin typeface="Calibri"/>
                <a:cs typeface="Calibri"/>
              </a:rPr>
              <a:t>films, </a:t>
            </a:r>
            <a:r>
              <a:rPr sz="2000" b="1" dirty="0">
                <a:latin typeface="Calibri"/>
                <a:cs typeface="Calibri"/>
              </a:rPr>
              <a:t>as </a:t>
            </a:r>
            <a:r>
              <a:rPr sz="2000" b="1" spc="-5" dirty="0">
                <a:latin typeface="Calibri"/>
                <a:cs typeface="Calibri"/>
              </a:rPr>
              <a:t>well </a:t>
            </a:r>
            <a:r>
              <a:rPr sz="2000" b="1" dirty="0">
                <a:latin typeface="Calibri"/>
                <a:cs typeface="Calibri"/>
              </a:rPr>
              <a:t>as the </a:t>
            </a:r>
            <a:r>
              <a:rPr sz="2000" b="1" spc="-18" dirty="0">
                <a:latin typeface="Calibri"/>
                <a:cs typeface="Calibri"/>
              </a:rPr>
              <a:t>average </a:t>
            </a:r>
            <a:r>
              <a:rPr sz="2000" b="1" spc="-8" dirty="0">
                <a:latin typeface="Calibri"/>
                <a:cs typeface="Calibri"/>
              </a:rPr>
              <a:t>replacement cost, </a:t>
            </a:r>
            <a:r>
              <a:rPr sz="2000" b="1" dirty="0">
                <a:latin typeface="Calibri"/>
                <a:cs typeface="Calibri"/>
              </a:rPr>
              <a:t>and </a:t>
            </a:r>
            <a:r>
              <a:rPr sz="2000" b="1" spc="-5" dirty="0">
                <a:latin typeface="Calibri"/>
                <a:cs typeface="Calibri"/>
              </a:rPr>
              <a:t>total </a:t>
            </a:r>
            <a:r>
              <a:rPr sz="2000" b="1" spc="-8" dirty="0">
                <a:latin typeface="Calibri"/>
                <a:cs typeface="Calibri"/>
              </a:rPr>
              <a:t>replacement </a:t>
            </a:r>
            <a:r>
              <a:rPr sz="2000" b="1" spc="-349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cost,</a:t>
            </a:r>
            <a:r>
              <a:rPr sz="2000" b="1" spc="-13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sliced</a:t>
            </a:r>
            <a:r>
              <a:rPr sz="2000" b="1" spc="-3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by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3" dirty="0">
                <a:latin typeface="Calibri"/>
                <a:cs typeface="Calibri"/>
              </a:rPr>
              <a:t>store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and</a:t>
            </a:r>
            <a:r>
              <a:rPr sz="2000" b="1" spc="-5" dirty="0">
                <a:latin typeface="Calibri"/>
                <a:cs typeface="Calibri"/>
              </a:rPr>
              <a:t> film </a:t>
            </a:r>
            <a:r>
              <a:rPr sz="2000" b="1" spc="-18" dirty="0">
                <a:latin typeface="Calibri"/>
                <a:cs typeface="Calibri"/>
              </a:rPr>
              <a:t>category.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9" name="object 14">
            <a:extLst>
              <a:ext uri="{FF2B5EF4-FFF2-40B4-BE49-F238E27FC236}">
                <a16:creationId xmlns:a16="http://schemas.microsoft.com/office/drawing/2014/main" id="{1E6458F1-D46D-4281-B848-DB2B7B62F1C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9227" y="902698"/>
            <a:ext cx="438373" cy="438374"/>
          </a:xfrm>
          <a:prstGeom prst="rect">
            <a:avLst/>
          </a:prstGeom>
        </p:spPr>
      </p:pic>
      <p:sp>
        <p:nvSpPr>
          <p:cNvPr id="10" name="object 15">
            <a:extLst>
              <a:ext uri="{FF2B5EF4-FFF2-40B4-BE49-F238E27FC236}">
                <a16:creationId xmlns:a16="http://schemas.microsoft.com/office/drawing/2014/main" id="{B70147A3-71C6-4135-842D-FA83B4EF4E9F}"/>
              </a:ext>
            </a:extLst>
          </p:cNvPr>
          <p:cNvSpPr txBox="1"/>
          <p:nvPr/>
        </p:nvSpPr>
        <p:spPr>
          <a:xfrm>
            <a:off x="1337600" y="903593"/>
            <a:ext cx="181536" cy="390853"/>
          </a:xfrm>
          <a:prstGeom prst="rect">
            <a:avLst/>
          </a:prstGeom>
        </p:spPr>
        <p:txBody>
          <a:bodyPr vert="horz" wrap="square" lIns="0" tIns="10645" rIns="0" bIns="0" rtlCol="0">
            <a:spAutoFit/>
          </a:bodyPr>
          <a:lstStyle/>
          <a:p>
            <a:pPr marL="11206">
              <a:spcBef>
                <a:spcPts val="83"/>
              </a:spcBef>
            </a:pPr>
            <a:r>
              <a:rPr sz="2470" b="1"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2470">
              <a:latin typeface="Calibri"/>
              <a:cs typeface="Calibri"/>
            </a:endParaRPr>
          </a:p>
        </p:txBody>
      </p:sp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D845180-BA8C-4B60-A1D1-3E87854F6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63" y="3113404"/>
            <a:ext cx="4841706" cy="32915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EBCC88-EBE7-4260-9294-C773AFB1F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65" y="3113403"/>
            <a:ext cx="5415072" cy="3291511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B2575D35-E165-4638-9D58-E75808FAC1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467" y="81222"/>
            <a:ext cx="5171066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897763" algn="l">
              <a:spcBef>
                <a:spcPts val="88"/>
              </a:spcBef>
            </a:pPr>
            <a:r>
              <a:rPr lang="en-US" sz="3200" dirty="0"/>
              <a:t>Answers</a:t>
            </a:r>
            <a:endParaRPr sz="3200" spc="-8" dirty="0"/>
          </a:p>
        </p:txBody>
      </p:sp>
      <p:pic>
        <p:nvPicPr>
          <p:cNvPr id="13" name="object 3">
            <a:extLst>
              <a:ext uri="{FF2B5EF4-FFF2-40B4-BE49-F238E27FC236}">
                <a16:creationId xmlns:a16="http://schemas.microsoft.com/office/drawing/2014/main" id="{216DEC7E-DBA5-4F74-9C92-ECE498A7A7A4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 flipV="1">
            <a:off x="0" y="588367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60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1EBB408E-897B-42B6-A2A4-70D4BC3A4A18}"/>
              </a:ext>
            </a:extLst>
          </p:cNvPr>
          <p:cNvSpPr txBox="1"/>
          <p:nvPr/>
        </p:nvSpPr>
        <p:spPr>
          <a:xfrm>
            <a:off x="1725707" y="962493"/>
            <a:ext cx="8478370" cy="12424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2" algn="just">
              <a:spcBef>
                <a:spcPts val="88"/>
              </a:spcBef>
            </a:pPr>
            <a:r>
              <a:rPr sz="2000" b="1" spc="-26" dirty="0">
                <a:latin typeface="Calibri"/>
                <a:cs typeface="Calibri"/>
              </a:rPr>
              <a:t>We </a:t>
            </a:r>
            <a:r>
              <a:rPr sz="2000" b="1" spc="-8" dirty="0">
                <a:latin typeface="Calibri"/>
                <a:cs typeface="Calibri"/>
              </a:rPr>
              <a:t>want to </a:t>
            </a:r>
            <a:r>
              <a:rPr sz="2000" b="1" spc="-13" dirty="0">
                <a:latin typeface="Calibri"/>
                <a:cs typeface="Calibri"/>
              </a:rPr>
              <a:t>make </a:t>
            </a:r>
            <a:r>
              <a:rPr sz="2000" b="1" spc="-8" dirty="0">
                <a:latin typeface="Calibri"/>
                <a:cs typeface="Calibri"/>
              </a:rPr>
              <a:t>sure you folks have </a:t>
            </a:r>
            <a:r>
              <a:rPr sz="2000" b="1" dirty="0">
                <a:latin typeface="Calibri"/>
                <a:cs typeface="Calibri"/>
              </a:rPr>
              <a:t>a </a:t>
            </a:r>
            <a:r>
              <a:rPr sz="2000" b="1" spc="-5" dirty="0">
                <a:latin typeface="Calibri"/>
                <a:cs typeface="Calibri"/>
              </a:rPr>
              <a:t>good </a:t>
            </a:r>
            <a:r>
              <a:rPr sz="2000" b="1" dirty="0">
                <a:latin typeface="Calibri"/>
                <a:cs typeface="Calibri"/>
              </a:rPr>
              <a:t>handle on who </a:t>
            </a:r>
            <a:r>
              <a:rPr sz="2000" b="1" spc="-5" dirty="0">
                <a:latin typeface="Calibri"/>
                <a:cs typeface="Calibri"/>
              </a:rPr>
              <a:t>your </a:t>
            </a:r>
            <a:r>
              <a:rPr sz="2000" b="1" spc="-8" dirty="0">
                <a:latin typeface="Calibri"/>
                <a:cs typeface="Calibri"/>
              </a:rPr>
              <a:t>customers are. </a:t>
            </a:r>
            <a:r>
              <a:rPr sz="2000" b="1" spc="-5" dirty="0">
                <a:latin typeface="Calibri"/>
                <a:cs typeface="Calibri"/>
              </a:rPr>
              <a:t>Please provide </a:t>
            </a:r>
            <a:r>
              <a:rPr sz="2000" b="1" dirty="0">
                <a:latin typeface="Calibri"/>
                <a:cs typeface="Calibri"/>
              </a:rPr>
              <a:t>a </a:t>
            </a:r>
            <a:r>
              <a:rPr sz="2000" b="1" spc="-5" dirty="0">
                <a:latin typeface="Calibri"/>
                <a:cs typeface="Calibri"/>
              </a:rPr>
              <a:t>list </a:t>
            </a:r>
            <a:r>
              <a:rPr sz="2000" b="1" spc="-349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of all </a:t>
            </a:r>
            <a:r>
              <a:rPr sz="2000" b="1" spc="-5" dirty="0">
                <a:latin typeface="Calibri"/>
                <a:cs typeface="Calibri"/>
              </a:rPr>
              <a:t>customer</a:t>
            </a:r>
            <a:r>
              <a:rPr sz="2000" b="1" spc="-36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names,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which</a:t>
            </a:r>
            <a:r>
              <a:rPr sz="2000" b="1" spc="-23" dirty="0">
                <a:latin typeface="Calibri"/>
                <a:cs typeface="Calibri"/>
              </a:rPr>
              <a:t> </a:t>
            </a:r>
            <a:r>
              <a:rPr sz="2000" b="1" spc="-13" dirty="0">
                <a:latin typeface="Calibri"/>
                <a:cs typeface="Calibri"/>
              </a:rPr>
              <a:t>store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they</a:t>
            </a:r>
            <a:r>
              <a:rPr sz="2000" b="1" spc="-23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go </a:t>
            </a:r>
            <a:r>
              <a:rPr sz="2000" b="1" spc="-13" dirty="0">
                <a:latin typeface="Calibri"/>
                <a:cs typeface="Calibri"/>
              </a:rPr>
              <a:t>to,</a:t>
            </a:r>
            <a:r>
              <a:rPr sz="2000" b="1" spc="-8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whether</a:t>
            </a:r>
            <a:r>
              <a:rPr sz="2000" b="1" spc="-36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or not</a:t>
            </a:r>
            <a:r>
              <a:rPr sz="2000" b="1" spc="-8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they</a:t>
            </a:r>
            <a:r>
              <a:rPr sz="2000" b="1" spc="-23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are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currently</a:t>
            </a:r>
            <a:r>
              <a:rPr sz="2000" b="1" spc="-13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active,</a:t>
            </a:r>
            <a:r>
              <a:rPr sz="2000" b="1" spc="331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and</a:t>
            </a:r>
            <a:r>
              <a:rPr sz="2000" b="1" spc="-8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their</a:t>
            </a:r>
            <a:r>
              <a:rPr sz="2000" b="1" spc="-23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full </a:t>
            </a:r>
            <a:r>
              <a:rPr sz="2000" b="1" spc="-349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addresses</a:t>
            </a:r>
            <a:r>
              <a:rPr sz="2000" b="1" spc="-44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–</a:t>
            </a:r>
            <a:r>
              <a:rPr sz="2000" b="1" spc="13" dirty="0">
                <a:latin typeface="Calibri"/>
                <a:cs typeface="Calibri"/>
              </a:rPr>
              <a:t> </a:t>
            </a:r>
            <a:r>
              <a:rPr sz="2000" b="1" spc="-13" dirty="0">
                <a:latin typeface="Calibri"/>
                <a:cs typeface="Calibri"/>
              </a:rPr>
              <a:t>street</a:t>
            </a:r>
            <a:r>
              <a:rPr sz="2000" b="1" spc="-23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address,</a:t>
            </a:r>
            <a:r>
              <a:rPr sz="2000" b="1" spc="-26" dirty="0">
                <a:latin typeface="Calibri"/>
                <a:cs typeface="Calibri"/>
              </a:rPr>
              <a:t> </a:t>
            </a:r>
            <a:r>
              <a:rPr sz="2000" b="1" spc="-23" dirty="0">
                <a:latin typeface="Calibri"/>
                <a:cs typeface="Calibri"/>
              </a:rPr>
              <a:t>city,</a:t>
            </a:r>
            <a:r>
              <a:rPr sz="2000" b="1" spc="-8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and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spc="-13" dirty="0">
                <a:latin typeface="Calibri"/>
                <a:cs typeface="Calibri"/>
              </a:rPr>
              <a:t>country.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5" name="object 5">
            <a:extLst>
              <a:ext uri="{FF2B5EF4-FFF2-40B4-BE49-F238E27FC236}">
                <a16:creationId xmlns:a16="http://schemas.microsoft.com/office/drawing/2014/main" id="{925E472A-ECF4-4CA7-B499-544FCFD8134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1433" y="947588"/>
            <a:ext cx="438373" cy="438374"/>
          </a:xfrm>
          <a:prstGeom prst="rect">
            <a:avLst/>
          </a:prstGeom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8C69E32F-FC98-4FBA-982D-24FCDAC1C19E}"/>
              </a:ext>
            </a:extLst>
          </p:cNvPr>
          <p:cNvSpPr txBox="1"/>
          <p:nvPr/>
        </p:nvSpPr>
        <p:spPr>
          <a:xfrm>
            <a:off x="1270342" y="947992"/>
            <a:ext cx="181536" cy="390853"/>
          </a:xfrm>
          <a:prstGeom prst="rect">
            <a:avLst/>
          </a:prstGeom>
        </p:spPr>
        <p:txBody>
          <a:bodyPr vert="horz" wrap="square" lIns="0" tIns="10645" rIns="0" bIns="0" rtlCol="0">
            <a:spAutoFit/>
          </a:bodyPr>
          <a:lstStyle/>
          <a:p>
            <a:pPr marL="11206">
              <a:spcBef>
                <a:spcPts val="83"/>
              </a:spcBef>
            </a:pPr>
            <a:r>
              <a:rPr sz="2470" b="1"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2470">
              <a:latin typeface="Calibri"/>
              <a:cs typeface="Calibri"/>
            </a:endParaRPr>
          </a:p>
        </p:txBody>
      </p:sp>
      <p:pic>
        <p:nvPicPr>
          <p:cNvPr id="3" name="Picture 2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D28E01F0-5ADA-4496-8084-5C0D934B2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819177"/>
            <a:ext cx="4579413" cy="325642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316C4A2-9B2A-4427-BCF8-442FCBE680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181213"/>
            <a:ext cx="6970334" cy="2622219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08EEDFCA-DB77-4951-A69F-8B28E17B7B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467" y="81222"/>
            <a:ext cx="5171066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897763" algn="l">
              <a:spcBef>
                <a:spcPts val="88"/>
              </a:spcBef>
            </a:pPr>
            <a:r>
              <a:rPr lang="en-US" sz="3200" dirty="0"/>
              <a:t>Answers</a:t>
            </a:r>
            <a:endParaRPr sz="3200" spc="-8" dirty="0"/>
          </a:p>
        </p:txBody>
      </p:sp>
      <p:pic>
        <p:nvPicPr>
          <p:cNvPr id="12" name="object 3">
            <a:extLst>
              <a:ext uri="{FF2B5EF4-FFF2-40B4-BE49-F238E27FC236}">
                <a16:creationId xmlns:a16="http://schemas.microsoft.com/office/drawing/2014/main" id="{D8190FE0-5850-4B9D-9D2F-6130EABD6A1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 flipV="1">
            <a:off x="0" y="588367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25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0">
            <a:extLst>
              <a:ext uri="{FF2B5EF4-FFF2-40B4-BE49-F238E27FC236}">
                <a16:creationId xmlns:a16="http://schemas.microsoft.com/office/drawing/2014/main" id="{5C3E146F-4258-4D89-89D8-54942DA8E46C}"/>
              </a:ext>
            </a:extLst>
          </p:cNvPr>
          <p:cNvSpPr txBox="1"/>
          <p:nvPr/>
        </p:nvSpPr>
        <p:spPr>
          <a:xfrm>
            <a:off x="1725707" y="895258"/>
            <a:ext cx="9312649" cy="155019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2">
              <a:spcBef>
                <a:spcPts val="88"/>
              </a:spcBef>
            </a:pPr>
            <a:r>
              <a:rPr sz="2000" b="1" spc="-31" dirty="0">
                <a:latin typeface="Calibri"/>
                <a:cs typeface="Calibri"/>
              </a:rPr>
              <a:t>We </a:t>
            </a:r>
            <a:r>
              <a:rPr sz="2000" b="1" spc="-5" dirty="0">
                <a:latin typeface="Calibri"/>
                <a:cs typeface="Calibri"/>
              </a:rPr>
              <a:t>would </a:t>
            </a:r>
            <a:r>
              <a:rPr sz="2000" b="1" spc="-13" dirty="0">
                <a:latin typeface="Calibri"/>
                <a:cs typeface="Calibri"/>
              </a:rPr>
              <a:t>like </a:t>
            </a:r>
            <a:r>
              <a:rPr sz="2000" b="1" spc="-8" dirty="0">
                <a:latin typeface="Calibri"/>
                <a:cs typeface="Calibri"/>
              </a:rPr>
              <a:t>to understand </a:t>
            </a:r>
            <a:r>
              <a:rPr sz="2000" b="1" dirty="0">
                <a:latin typeface="Calibri"/>
                <a:cs typeface="Calibri"/>
              </a:rPr>
              <a:t>how </a:t>
            </a:r>
            <a:r>
              <a:rPr sz="2000" b="1" spc="-5" dirty="0">
                <a:latin typeface="Calibri"/>
                <a:cs typeface="Calibri"/>
              </a:rPr>
              <a:t>much </a:t>
            </a:r>
            <a:r>
              <a:rPr sz="2000" b="1" spc="-8" dirty="0">
                <a:latin typeface="Calibri"/>
                <a:cs typeface="Calibri"/>
              </a:rPr>
              <a:t>your customers are </a:t>
            </a:r>
            <a:r>
              <a:rPr sz="2000" b="1" spc="-5" dirty="0">
                <a:latin typeface="Calibri"/>
                <a:cs typeface="Calibri"/>
              </a:rPr>
              <a:t>spending with </a:t>
            </a:r>
            <a:r>
              <a:rPr sz="2000" b="1" spc="-8" dirty="0">
                <a:latin typeface="Calibri"/>
                <a:cs typeface="Calibri"/>
              </a:rPr>
              <a:t>you, </a:t>
            </a:r>
            <a:r>
              <a:rPr sz="2000" b="1" dirty="0">
                <a:latin typeface="Calibri"/>
                <a:cs typeface="Calibri"/>
              </a:rPr>
              <a:t>and also </a:t>
            </a:r>
            <a:r>
              <a:rPr sz="2000" b="1" spc="-8" dirty="0">
                <a:latin typeface="Calibri"/>
                <a:cs typeface="Calibri"/>
              </a:rPr>
              <a:t>to </a:t>
            </a:r>
            <a:r>
              <a:rPr sz="2000" b="1" dirty="0">
                <a:latin typeface="Calibri"/>
                <a:cs typeface="Calibri"/>
              </a:rPr>
              <a:t>know </a:t>
            </a:r>
            <a:r>
              <a:rPr sz="2000" b="1" spc="-5" dirty="0">
                <a:latin typeface="Calibri"/>
                <a:cs typeface="Calibri"/>
              </a:rPr>
              <a:t>who </a:t>
            </a:r>
            <a:r>
              <a:rPr sz="2000" b="1" spc="-8" dirty="0">
                <a:latin typeface="Calibri"/>
                <a:cs typeface="Calibri"/>
              </a:rPr>
              <a:t>your 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most </a:t>
            </a:r>
            <a:r>
              <a:rPr sz="2000" b="1" spc="-5" dirty="0">
                <a:latin typeface="Calibri"/>
                <a:cs typeface="Calibri"/>
              </a:rPr>
              <a:t>valuable </a:t>
            </a:r>
            <a:r>
              <a:rPr sz="2000" b="1" spc="-8" dirty="0">
                <a:latin typeface="Calibri"/>
                <a:cs typeface="Calibri"/>
              </a:rPr>
              <a:t>customers are. </a:t>
            </a:r>
            <a:r>
              <a:rPr sz="2000" b="1" spc="-5" dirty="0">
                <a:latin typeface="Calibri"/>
                <a:cs typeface="Calibri"/>
              </a:rPr>
              <a:t>Please </a:t>
            </a:r>
            <a:r>
              <a:rPr sz="2000" b="1" dirty="0">
                <a:latin typeface="Calibri"/>
                <a:cs typeface="Calibri"/>
              </a:rPr>
              <a:t>pull </a:t>
            </a:r>
            <a:r>
              <a:rPr sz="2000" b="1" spc="-8" dirty="0">
                <a:latin typeface="Calibri"/>
                <a:cs typeface="Calibri"/>
              </a:rPr>
              <a:t>together </a:t>
            </a:r>
            <a:r>
              <a:rPr sz="2000" b="1" dirty="0">
                <a:latin typeface="Calibri"/>
                <a:cs typeface="Calibri"/>
              </a:rPr>
              <a:t>a </a:t>
            </a:r>
            <a:r>
              <a:rPr sz="2000" b="1" spc="-5" dirty="0">
                <a:latin typeface="Calibri"/>
                <a:cs typeface="Calibri"/>
              </a:rPr>
              <a:t>list </a:t>
            </a:r>
            <a:r>
              <a:rPr sz="2000" b="1" dirty="0">
                <a:latin typeface="Calibri"/>
                <a:cs typeface="Calibri"/>
              </a:rPr>
              <a:t>of </a:t>
            </a:r>
            <a:r>
              <a:rPr sz="2000" b="1" spc="-5" dirty="0">
                <a:latin typeface="Calibri"/>
                <a:cs typeface="Calibri"/>
              </a:rPr>
              <a:t>customer </a:t>
            </a:r>
            <a:r>
              <a:rPr sz="2000" b="1" dirty="0">
                <a:latin typeface="Calibri"/>
                <a:cs typeface="Calibri"/>
              </a:rPr>
              <a:t>names, their </a:t>
            </a:r>
            <a:r>
              <a:rPr sz="2000" b="1" spc="-5" dirty="0">
                <a:latin typeface="Calibri"/>
                <a:cs typeface="Calibri"/>
              </a:rPr>
              <a:t>total </a:t>
            </a:r>
            <a:r>
              <a:rPr sz="2000" b="1" spc="-8" dirty="0">
                <a:latin typeface="Calibri"/>
                <a:cs typeface="Calibri"/>
              </a:rPr>
              <a:t>lifetime rentals, </a:t>
            </a:r>
            <a:r>
              <a:rPr sz="2000" b="1" dirty="0">
                <a:latin typeface="Calibri"/>
                <a:cs typeface="Calibri"/>
              </a:rPr>
              <a:t>and the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sum of all </a:t>
            </a:r>
            <a:r>
              <a:rPr sz="2000" b="1" spc="-8" dirty="0">
                <a:latin typeface="Calibri"/>
                <a:cs typeface="Calibri"/>
              </a:rPr>
              <a:t>payments you have collected from </a:t>
            </a:r>
            <a:r>
              <a:rPr sz="2000" b="1" dirty="0">
                <a:latin typeface="Calibri"/>
                <a:cs typeface="Calibri"/>
              </a:rPr>
              <a:t>them. It </a:t>
            </a:r>
            <a:r>
              <a:rPr sz="2000" b="1" spc="-5" dirty="0">
                <a:latin typeface="Calibri"/>
                <a:cs typeface="Calibri"/>
              </a:rPr>
              <a:t>would </a:t>
            </a:r>
            <a:r>
              <a:rPr sz="2000" b="1" dirty="0">
                <a:latin typeface="Calibri"/>
                <a:cs typeface="Calibri"/>
              </a:rPr>
              <a:t>be </a:t>
            </a:r>
            <a:r>
              <a:rPr sz="2000" b="1" spc="-8" dirty="0">
                <a:latin typeface="Calibri"/>
                <a:cs typeface="Calibri"/>
              </a:rPr>
              <a:t>great to </a:t>
            </a:r>
            <a:r>
              <a:rPr sz="2000" b="1" dirty="0">
                <a:latin typeface="Calibri"/>
                <a:cs typeface="Calibri"/>
              </a:rPr>
              <a:t>see this </a:t>
            </a:r>
            <a:r>
              <a:rPr sz="2000" b="1" spc="-8" dirty="0">
                <a:latin typeface="Calibri"/>
                <a:cs typeface="Calibri"/>
              </a:rPr>
              <a:t>ordered </a:t>
            </a:r>
            <a:r>
              <a:rPr sz="2000" b="1" dirty="0">
                <a:latin typeface="Calibri"/>
                <a:cs typeface="Calibri"/>
              </a:rPr>
              <a:t>on </a:t>
            </a:r>
            <a:r>
              <a:rPr sz="2000" b="1" spc="-5" dirty="0">
                <a:latin typeface="Calibri"/>
                <a:cs typeface="Calibri"/>
              </a:rPr>
              <a:t>total </a:t>
            </a:r>
            <a:r>
              <a:rPr sz="2000" b="1" spc="-8" dirty="0">
                <a:latin typeface="Calibri"/>
                <a:cs typeface="Calibri"/>
              </a:rPr>
              <a:t>lifetime </a:t>
            </a:r>
            <a:r>
              <a:rPr sz="2000" b="1" spc="-5" dirty="0">
                <a:latin typeface="Calibri"/>
                <a:cs typeface="Calibri"/>
              </a:rPr>
              <a:t>value, </a:t>
            </a:r>
            <a:r>
              <a:rPr sz="2000" b="1" spc="-349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with</a:t>
            </a:r>
            <a:r>
              <a:rPr sz="2000" b="1" spc="-8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the</a:t>
            </a:r>
            <a:r>
              <a:rPr sz="2000" b="1" spc="-13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most </a:t>
            </a:r>
            <a:r>
              <a:rPr sz="2000" b="1" spc="-5" dirty="0">
                <a:latin typeface="Calibri"/>
                <a:cs typeface="Calibri"/>
              </a:rPr>
              <a:t>valuable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13" dirty="0">
                <a:latin typeface="Calibri"/>
                <a:cs typeface="Calibri"/>
              </a:rPr>
              <a:t>customers</a:t>
            </a:r>
            <a:r>
              <a:rPr sz="2000" b="1" spc="-31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at</a:t>
            </a:r>
            <a:r>
              <a:rPr sz="2000" b="1" dirty="0">
                <a:latin typeface="Calibri"/>
                <a:cs typeface="Calibri"/>
              </a:rPr>
              <a:t> the</a:t>
            </a:r>
            <a:r>
              <a:rPr sz="2000" b="1" spc="-8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top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of</a:t>
            </a:r>
            <a:r>
              <a:rPr sz="2000" b="1" spc="8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the</a:t>
            </a:r>
            <a:r>
              <a:rPr sz="2000" b="1" spc="-13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list.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5" name="object 11">
            <a:extLst>
              <a:ext uri="{FF2B5EF4-FFF2-40B4-BE49-F238E27FC236}">
                <a16:creationId xmlns:a16="http://schemas.microsoft.com/office/drawing/2014/main" id="{08FB1278-877F-4118-9B71-DC45C9E3791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1433" y="1007024"/>
            <a:ext cx="438373" cy="438374"/>
          </a:xfrm>
          <a:prstGeom prst="rect">
            <a:avLst/>
          </a:prstGeom>
        </p:spPr>
      </p:pic>
      <p:sp>
        <p:nvSpPr>
          <p:cNvPr id="8" name="object 12">
            <a:extLst>
              <a:ext uri="{FF2B5EF4-FFF2-40B4-BE49-F238E27FC236}">
                <a16:creationId xmlns:a16="http://schemas.microsoft.com/office/drawing/2014/main" id="{447AF08B-2F6A-4CEE-B8A6-756A6D1C725B}"/>
              </a:ext>
            </a:extLst>
          </p:cNvPr>
          <p:cNvSpPr txBox="1"/>
          <p:nvPr/>
        </p:nvSpPr>
        <p:spPr>
          <a:xfrm>
            <a:off x="1270342" y="1008482"/>
            <a:ext cx="181536" cy="390853"/>
          </a:xfrm>
          <a:prstGeom prst="rect">
            <a:avLst/>
          </a:prstGeom>
        </p:spPr>
        <p:txBody>
          <a:bodyPr vert="horz" wrap="square" lIns="0" tIns="10645" rIns="0" bIns="0" rtlCol="0">
            <a:spAutoFit/>
          </a:bodyPr>
          <a:lstStyle/>
          <a:p>
            <a:pPr marL="11206">
              <a:spcBef>
                <a:spcPts val="83"/>
              </a:spcBef>
            </a:pPr>
            <a:r>
              <a:rPr sz="2470" b="1"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2470">
              <a:latin typeface="Calibri"/>
              <a:cs typeface="Calibri"/>
            </a:endParaRPr>
          </a:p>
        </p:txBody>
      </p:sp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EBB0E5C-FC80-4661-83A1-1623E6F3D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97" y="2844875"/>
            <a:ext cx="5261321" cy="324892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584CC9F-784D-498F-93CA-4FD11683F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882419"/>
            <a:ext cx="4495800" cy="3175703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2D606C8D-12E0-4196-91E4-A185215D48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467" y="81222"/>
            <a:ext cx="5171066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897763" algn="l">
              <a:spcBef>
                <a:spcPts val="88"/>
              </a:spcBef>
            </a:pPr>
            <a:r>
              <a:rPr lang="en-US" sz="3200" dirty="0"/>
              <a:t>Answers</a:t>
            </a:r>
            <a:endParaRPr sz="3200" spc="-8" dirty="0"/>
          </a:p>
        </p:txBody>
      </p:sp>
      <p:pic>
        <p:nvPicPr>
          <p:cNvPr id="12" name="object 3">
            <a:extLst>
              <a:ext uri="{FF2B5EF4-FFF2-40B4-BE49-F238E27FC236}">
                <a16:creationId xmlns:a16="http://schemas.microsoft.com/office/drawing/2014/main" id="{1DBC9ACB-AC32-4B62-804E-1D9374F4844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 flipV="1">
            <a:off x="0" y="588367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21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7">
            <a:extLst>
              <a:ext uri="{FF2B5EF4-FFF2-40B4-BE49-F238E27FC236}">
                <a16:creationId xmlns:a16="http://schemas.microsoft.com/office/drawing/2014/main" id="{8CE60440-1B0B-4F77-A39D-9C7AB934F4B7}"/>
              </a:ext>
            </a:extLst>
          </p:cNvPr>
          <p:cNvSpPr txBox="1"/>
          <p:nvPr/>
        </p:nvSpPr>
        <p:spPr>
          <a:xfrm>
            <a:off x="1725706" y="962493"/>
            <a:ext cx="9005048" cy="12424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2">
              <a:spcBef>
                <a:spcPts val="88"/>
              </a:spcBef>
            </a:pPr>
            <a:r>
              <a:rPr sz="2000" b="1" spc="-5" dirty="0">
                <a:latin typeface="Calibri"/>
                <a:cs typeface="Calibri"/>
              </a:rPr>
              <a:t>My </a:t>
            </a:r>
            <a:r>
              <a:rPr sz="2000" b="1" dirty="0">
                <a:latin typeface="Calibri"/>
                <a:cs typeface="Calibri"/>
              </a:rPr>
              <a:t>partner and I </a:t>
            </a:r>
            <a:r>
              <a:rPr sz="2000" b="1" spc="-5" dirty="0">
                <a:latin typeface="Calibri"/>
                <a:cs typeface="Calibri"/>
              </a:rPr>
              <a:t>would </a:t>
            </a:r>
            <a:r>
              <a:rPr sz="2000" b="1" spc="-13" dirty="0">
                <a:latin typeface="Calibri"/>
                <a:cs typeface="Calibri"/>
              </a:rPr>
              <a:t>like </a:t>
            </a:r>
            <a:r>
              <a:rPr sz="2000" b="1" spc="-8" dirty="0">
                <a:latin typeface="Calibri"/>
                <a:cs typeface="Calibri"/>
              </a:rPr>
              <a:t>to </a:t>
            </a:r>
            <a:r>
              <a:rPr sz="2000" b="1" spc="-13" dirty="0">
                <a:latin typeface="Calibri"/>
                <a:cs typeface="Calibri"/>
              </a:rPr>
              <a:t>get </a:t>
            </a:r>
            <a:r>
              <a:rPr sz="2000" b="1" spc="-8" dirty="0">
                <a:latin typeface="Calibri"/>
                <a:cs typeface="Calibri"/>
              </a:rPr>
              <a:t>to </a:t>
            </a:r>
            <a:r>
              <a:rPr sz="2000" b="1" dirty="0">
                <a:latin typeface="Calibri"/>
                <a:cs typeface="Calibri"/>
              </a:rPr>
              <a:t>know </a:t>
            </a:r>
            <a:r>
              <a:rPr sz="2000" b="1" spc="-5" dirty="0">
                <a:latin typeface="Calibri"/>
                <a:cs typeface="Calibri"/>
              </a:rPr>
              <a:t>your board </a:t>
            </a:r>
            <a:r>
              <a:rPr sz="2000" b="1" dirty="0">
                <a:latin typeface="Calibri"/>
                <a:cs typeface="Calibri"/>
              </a:rPr>
              <a:t>of </a:t>
            </a:r>
            <a:r>
              <a:rPr sz="2000" b="1" spc="-5" dirty="0">
                <a:latin typeface="Calibri"/>
                <a:cs typeface="Calibri"/>
              </a:rPr>
              <a:t>advisors </a:t>
            </a:r>
            <a:r>
              <a:rPr sz="2000" b="1" dirty="0">
                <a:latin typeface="Calibri"/>
                <a:cs typeface="Calibri"/>
              </a:rPr>
              <a:t>and </a:t>
            </a:r>
            <a:r>
              <a:rPr sz="2000" b="1" spc="-8" dirty="0">
                <a:latin typeface="Calibri"/>
                <a:cs typeface="Calibri"/>
              </a:rPr>
              <a:t>any current </a:t>
            </a:r>
            <a:r>
              <a:rPr sz="2000" b="1" spc="-13" dirty="0">
                <a:latin typeface="Calibri"/>
                <a:cs typeface="Calibri"/>
              </a:rPr>
              <a:t>investors. </a:t>
            </a:r>
            <a:r>
              <a:rPr sz="2000" b="1" spc="-5" dirty="0">
                <a:latin typeface="Calibri"/>
                <a:cs typeface="Calibri"/>
              </a:rPr>
              <a:t>Could </a:t>
            </a:r>
            <a:r>
              <a:rPr sz="2000" b="1" spc="-8" dirty="0">
                <a:latin typeface="Calibri"/>
                <a:cs typeface="Calibri"/>
              </a:rPr>
              <a:t>you 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please</a:t>
            </a:r>
            <a:r>
              <a:rPr sz="2000" b="1" spc="-39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provide</a:t>
            </a:r>
            <a:r>
              <a:rPr sz="2000" b="1" spc="-36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</a:t>
            </a:r>
            <a:r>
              <a:rPr sz="2000" b="1" spc="13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list </a:t>
            </a:r>
            <a:r>
              <a:rPr sz="2000" b="1" dirty="0">
                <a:latin typeface="Calibri"/>
                <a:cs typeface="Calibri"/>
              </a:rPr>
              <a:t>of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advisor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and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3" dirty="0">
                <a:latin typeface="Calibri"/>
                <a:cs typeface="Calibri"/>
              </a:rPr>
              <a:t>investor</a:t>
            </a:r>
            <a:r>
              <a:rPr sz="2000" b="1" spc="-23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names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in</a:t>
            </a:r>
            <a:r>
              <a:rPr sz="2000" b="1" spc="-8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one</a:t>
            </a:r>
            <a:r>
              <a:rPr sz="2000" b="1" spc="-26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table?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Could</a:t>
            </a:r>
            <a:r>
              <a:rPr sz="2000" b="1" spc="-23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you</a:t>
            </a:r>
            <a:r>
              <a:rPr sz="2000" b="1" dirty="0">
                <a:latin typeface="Calibri"/>
                <a:cs typeface="Calibri"/>
              </a:rPr>
              <a:t> please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note</a:t>
            </a:r>
            <a:r>
              <a:rPr sz="2000" b="1" spc="-5" dirty="0">
                <a:latin typeface="Calibri"/>
                <a:cs typeface="Calibri"/>
              </a:rPr>
              <a:t> whether</a:t>
            </a:r>
            <a:r>
              <a:rPr sz="2000" b="1" spc="-36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they</a:t>
            </a:r>
            <a:r>
              <a:rPr sz="2000" b="1" spc="-23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are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an </a:t>
            </a:r>
            <a:r>
              <a:rPr sz="2000" b="1" spc="-349" dirty="0">
                <a:latin typeface="Calibri"/>
                <a:cs typeface="Calibri"/>
              </a:rPr>
              <a:t> </a:t>
            </a:r>
            <a:r>
              <a:rPr sz="2000" b="1" spc="-13" dirty="0">
                <a:latin typeface="Calibri"/>
                <a:cs typeface="Calibri"/>
              </a:rPr>
              <a:t>investor</a:t>
            </a:r>
            <a:r>
              <a:rPr sz="2000" b="1" spc="-31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or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an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8" dirty="0">
                <a:latin typeface="Calibri"/>
                <a:cs typeface="Calibri"/>
              </a:rPr>
              <a:t>advisor,</a:t>
            </a:r>
            <a:r>
              <a:rPr sz="2000" b="1" spc="-31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and </a:t>
            </a:r>
            <a:r>
              <a:rPr sz="2000" b="1" spc="-8" dirty="0">
                <a:latin typeface="Calibri"/>
                <a:cs typeface="Calibri"/>
              </a:rPr>
              <a:t>for</a:t>
            </a:r>
            <a:r>
              <a:rPr sz="2000" b="1" spc="13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the</a:t>
            </a:r>
            <a:r>
              <a:rPr sz="2000" b="1" spc="-8" dirty="0">
                <a:latin typeface="Calibri"/>
                <a:cs typeface="Calibri"/>
              </a:rPr>
              <a:t> </a:t>
            </a:r>
            <a:r>
              <a:rPr sz="2000" b="1" spc="-13" dirty="0">
                <a:latin typeface="Calibri"/>
                <a:cs typeface="Calibri"/>
              </a:rPr>
              <a:t>investors,</a:t>
            </a:r>
            <a:r>
              <a:rPr sz="2000" b="1" spc="-31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it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would</a:t>
            </a:r>
            <a:r>
              <a:rPr sz="2000" b="1" spc="-23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be</a:t>
            </a:r>
            <a:r>
              <a:rPr sz="2000" b="1" spc="-13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good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to</a:t>
            </a:r>
            <a:r>
              <a:rPr sz="2000" b="1" spc="-5" dirty="0">
                <a:latin typeface="Calibri"/>
                <a:cs typeface="Calibri"/>
              </a:rPr>
              <a:t> include</a:t>
            </a:r>
            <a:r>
              <a:rPr sz="2000" b="1" spc="-36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which</a:t>
            </a:r>
            <a:r>
              <a:rPr sz="2000" b="1" spc="-13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company</a:t>
            </a:r>
            <a:r>
              <a:rPr sz="2000" b="1" spc="-26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they</a:t>
            </a:r>
            <a:r>
              <a:rPr sz="2000" b="1" spc="-8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work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with.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ABB9D511-9FA8-47B3-B9A6-312B29E3794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1433" y="990620"/>
            <a:ext cx="438373" cy="438374"/>
          </a:xfrm>
          <a:prstGeom prst="rect">
            <a:avLst/>
          </a:prstGeom>
        </p:spPr>
      </p:pic>
      <p:sp>
        <p:nvSpPr>
          <p:cNvPr id="8" name="object 9">
            <a:extLst>
              <a:ext uri="{FF2B5EF4-FFF2-40B4-BE49-F238E27FC236}">
                <a16:creationId xmlns:a16="http://schemas.microsoft.com/office/drawing/2014/main" id="{6E60F194-FB41-4ADA-B03A-94F3D4EEBA62}"/>
              </a:ext>
            </a:extLst>
          </p:cNvPr>
          <p:cNvSpPr txBox="1"/>
          <p:nvPr/>
        </p:nvSpPr>
        <p:spPr>
          <a:xfrm>
            <a:off x="1270342" y="991741"/>
            <a:ext cx="181536" cy="390853"/>
          </a:xfrm>
          <a:prstGeom prst="rect">
            <a:avLst/>
          </a:prstGeom>
        </p:spPr>
        <p:txBody>
          <a:bodyPr vert="horz" wrap="square" lIns="0" tIns="10645" rIns="0" bIns="0" rtlCol="0">
            <a:spAutoFit/>
          </a:bodyPr>
          <a:lstStyle/>
          <a:p>
            <a:pPr marL="11206">
              <a:spcBef>
                <a:spcPts val="83"/>
              </a:spcBef>
            </a:pPr>
            <a:r>
              <a:rPr sz="2470" b="1"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2470">
              <a:latin typeface="Calibri"/>
              <a:cs typeface="Calibri"/>
            </a:endParaRPr>
          </a:p>
        </p:txBody>
      </p:sp>
      <p:pic>
        <p:nvPicPr>
          <p:cNvPr id="10" name="Picture 9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F5EE237D-A230-420E-B634-E87B113CD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2770310"/>
            <a:ext cx="3906512" cy="308040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DB19C5F9-AC67-4B3F-8147-8DE2280D6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084" y="3154362"/>
            <a:ext cx="5443849" cy="2518145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CAC84ABC-D5C0-4225-8A67-C2A214C790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467" y="81222"/>
            <a:ext cx="5171066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897763" algn="l">
              <a:spcBef>
                <a:spcPts val="88"/>
              </a:spcBef>
            </a:pPr>
            <a:r>
              <a:rPr lang="en-US" sz="3200" dirty="0"/>
              <a:t>Answers</a:t>
            </a:r>
            <a:endParaRPr sz="3200" spc="-8" dirty="0"/>
          </a:p>
        </p:txBody>
      </p:sp>
      <p:pic>
        <p:nvPicPr>
          <p:cNvPr id="13" name="object 3">
            <a:extLst>
              <a:ext uri="{FF2B5EF4-FFF2-40B4-BE49-F238E27FC236}">
                <a16:creationId xmlns:a16="http://schemas.microsoft.com/office/drawing/2014/main" id="{CC9B9954-4442-487F-A3F6-6C6EB494F80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 flipV="1">
            <a:off x="0" y="588367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81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3">
            <a:extLst>
              <a:ext uri="{FF2B5EF4-FFF2-40B4-BE49-F238E27FC236}">
                <a16:creationId xmlns:a16="http://schemas.microsoft.com/office/drawing/2014/main" id="{7EADB7A3-478B-4067-AD4F-B51886BD96C2}"/>
              </a:ext>
            </a:extLst>
          </p:cNvPr>
          <p:cNvSpPr txBox="1"/>
          <p:nvPr/>
        </p:nvSpPr>
        <p:spPr>
          <a:xfrm>
            <a:off x="1658471" y="895257"/>
            <a:ext cx="9126070" cy="1242422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2">
              <a:spcBef>
                <a:spcPts val="88"/>
              </a:spcBef>
            </a:pPr>
            <a:r>
              <a:rPr sz="2000" b="1" spc="-18" dirty="0">
                <a:latin typeface="Calibri"/>
                <a:cs typeface="Calibri"/>
              </a:rPr>
              <a:t>We're </a:t>
            </a:r>
            <a:r>
              <a:rPr sz="2000" b="1" spc="-13" dirty="0">
                <a:latin typeface="Calibri"/>
                <a:cs typeface="Calibri"/>
              </a:rPr>
              <a:t>interested </a:t>
            </a:r>
            <a:r>
              <a:rPr sz="2000" b="1" dirty="0">
                <a:latin typeface="Calibri"/>
                <a:cs typeface="Calibri"/>
              </a:rPr>
              <a:t>in how </a:t>
            </a:r>
            <a:r>
              <a:rPr sz="2000" b="1" spc="-5" dirty="0">
                <a:latin typeface="Calibri"/>
                <a:cs typeface="Calibri"/>
              </a:rPr>
              <a:t>well </a:t>
            </a:r>
            <a:r>
              <a:rPr sz="2000" b="1" spc="-8" dirty="0">
                <a:latin typeface="Calibri"/>
                <a:cs typeface="Calibri"/>
              </a:rPr>
              <a:t>you have covered </a:t>
            </a:r>
            <a:r>
              <a:rPr sz="2000" b="1" dirty="0">
                <a:latin typeface="Calibri"/>
                <a:cs typeface="Calibri"/>
              </a:rPr>
              <a:t>the </a:t>
            </a:r>
            <a:r>
              <a:rPr sz="2000" b="1" spc="-8" dirty="0">
                <a:latin typeface="Calibri"/>
                <a:cs typeface="Calibri"/>
              </a:rPr>
              <a:t>most-awarded actors. </a:t>
            </a:r>
            <a:r>
              <a:rPr sz="2000" b="1" spc="-5" dirty="0">
                <a:latin typeface="Calibri"/>
                <a:cs typeface="Calibri"/>
              </a:rPr>
              <a:t>Of </a:t>
            </a:r>
            <a:r>
              <a:rPr sz="2000" b="1" dirty="0">
                <a:latin typeface="Calibri"/>
                <a:cs typeface="Calibri"/>
              </a:rPr>
              <a:t>all the </a:t>
            </a:r>
            <a:r>
              <a:rPr sz="2000" b="1" spc="-8" dirty="0">
                <a:latin typeface="Calibri"/>
                <a:cs typeface="Calibri"/>
              </a:rPr>
              <a:t>actors </a:t>
            </a:r>
            <a:r>
              <a:rPr sz="2000" b="1" spc="-5" dirty="0">
                <a:latin typeface="Calibri"/>
                <a:cs typeface="Calibri"/>
              </a:rPr>
              <a:t>with three </a:t>
            </a:r>
            <a:r>
              <a:rPr sz="2000" b="1" dirty="0">
                <a:latin typeface="Calibri"/>
                <a:cs typeface="Calibri"/>
              </a:rPr>
              <a:t>types of </a:t>
            </a:r>
            <a:r>
              <a:rPr sz="2000" b="1" spc="-349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awards, for </a:t>
            </a:r>
            <a:r>
              <a:rPr sz="2000" b="1" spc="-5" dirty="0">
                <a:latin typeface="Calibri"/>
                <a:cs typeface="Calibri"/>
              </a:rPr>
              <a:t>what </a:t>
            </a:r>
            <a:r>
              <a:rPr sz="2000" b="1" dirty="0">
                <a:latin typeface="Calibri"/>
                <a:cs typeface="Calibri"/>
              </a:rPr>
              <a:t>% of them do </a:t>
            </a:r>
            <a:r>
              <a:rPr sz="2000" b="1" spc="-5" dirty="0">
                <a:latin typeface="Calibri"/>
                <a:cs typeface="Calibri"/>
              </a:rPr>
              <a:t>we carry </a:t>
            </a:r>
            <a:r>
              <a:rPr sz="2000" b="1" dirty="0">
                <a:latin typeface="Calibri"/>
                <a:cs typeface="Calibri"/>
              </a:rPr>
              <a:t>a </a:t>
            </a:r>
            <a:r>
              <a:rPr sz="2000" b="1" spc="-5" dirty="0">
                <a:latin typeface="Calibri"/>
                <a:cs typeface="Calibri"/>
              </a:rPr>
              <a:t>film? </a:t>
            </a:r>
            <a:r>
              <a:rPr sz="2000" b="1" dirty="0">
                <a:latin typeface="Calibri"/>
                <a:cs typeface="Calibri"/>
              </a:rPr>
              <a:t>And how about </a:t>
            </a:r>
            <a:r>
              <a:rPr sz="2000" b="1" spc="-8" dirty="0">
                <a:latin typeface="Calibri"/>
                <a:cs typeface="Calibri"/>
              </a:rPr>
              <a:t>for actors </a:t>
            </a:r>
            <a:r>
              <a:rPr sz="2000" b="1" spc="-5" dirty="0">
                <a:latin typeface="Calibri"/>
                <a:cs typeface="Calibri"/>
              </a:rPr>
              <a:t>with two </a:t>
            </a:r>
            <a:r>
              <a:rPr sz="2000" b="1" dirty="0">
                <a:latin typeface="Calibri"/>
                <a:cs typeface="Calibri"/>
              </a:rPr>
              <a:t>types of </a:t>
            </a:r>
            <a:r>
              <a:rPr sz="2000" b="1" spc="-8" dirty="0">
                <a:latin typeface="Calibri"/>
                <a:cs typeface="Calibri"/>
              </a:rPr>
              <a:t>awards? </a:t>
            </a:r>
            <a:r>
              <a:rPr sz="2000" b="1" dirty="0">
                <a:latin typeface="Calibri"/>
                <a:cs typeface="Calibri"/>
              </a:rPr>
              <a:t>Same </a:t>
            </a:r>
            <a:r>
              <a:rPr sz="2000" b="1" spc="5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questions.</a:t>
            </a:r>
            <a:r>
              <a:rPr sz="2000" b="1" spc="-36" dirty="0">
                <a:latin typeface="Calibri"/>
                <a:cs typeface="Calibri"/>
              </a:rPr>
              <a:t> </a:t>
            </a:r>
            <a:r>
              <a:rPr sz="2000" b="1" spc="-13" dirty="0">
                <a:latin typeface="Calibri"/>
                <a:cs typeface="Calibri"/>
              </a:rPr>
              <a:t>Finally,</a:t>
            </a:r>
            <a:r>
              <a:rPr sz="2000" b="1" spc="-31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how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about</a:t>
            </a:r>
            <a:r>
              <a:rPr sz="2000" b="1" spc="-23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actors </a:t>
            </a:r>
            <a:r>
              <a:rPr sz="2000" b="1" spc="-5" dirty="0">
                <a:latin typeface="Calibri"/>
                <a:cs typeface="Calibri"/>
              </a:rPr>
              <a:t>with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spc="-8" dirty="0">
                <a:latin typeface="Calibri"/>
                <a:cs typeface="Calibri"/>
              </a:rPr>
              <a:t>just</a:t>
            </a:r>
            <a:r>
              <a:rPr sz="2000" b="1" dirty="0">
                <a:latin typeface="Calibri"/>
                <a:cs typeface="Calibri"/>
              </a:rPr>
              <a:t> one</a:t>
            </a:r>
            <a:r>
              <a:rPr sz="2000" b="1" spc="-18" dirty="0">
                <a:latin typeface="Calibri"/>
                <a:cs typeface="Calibri"/>
              </a:rPr>
              <a:t> </a:t>
            </a:r>
            <a:r>
              <a:rPr sz="2000" b="1" spc="-13" dirty="0">
                <a:latin typeface="Calibri"/>
                <a:cs typeface="Calibri"/>
              </a:rPr>
              <a:t>award?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5" name="object 14">
            <a:extLst>
              <a:ext uri="{FF2B5EF4-FFF2-40B4-BE49-F238E27FC236}">
                <a16:creationId xmlns:a16="http://schemas.microsoft.com/office/drawing/2014/main" id="{069C377F-5BF6-4252-A8E3-40966D7A875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757" y="972577"/>
            <a:ext cx="438373" cy="438374"/>
          </a:xfrm>
          <a:prstGeom prst="rect">
            <a:avLst/>
          </a:prstGeom>
        </p:spPr>
      </p:pic>
      <p:sp>
        <p:nvSpPr>
          <p:cNvPr id="8" name="object 15">
            <a:extLst>
              <a:ext uri="{FF2B5EF4-FFF2-40B4-BE49-F238E27FC236}">
                <a16:creationId xmlns:a16="http://schemas.microsoft.com/office/drawing/2014/main" id="{E71071CC-D22A-4B35-B455-42151BD3E509}"/>
              </a:ext>
            </a:extLst>
          </p:cNvPr>
          <p:cNvSpPr txBox="1"/>
          <p:nvPr/>
        </p:nvSpPr>
        <p:spPr>
          <a:xfrm>
            <a:off x="1203130" y="973743"/>
            <a:ext cx="181536" cy="390853"/>
          </a:xfrm>
          <a:prstGeom prst="rect">
            <a:avLst/>
          </a:prstGeom>
        </p:spPr>
        <p:txBody>
          <a:bodyPr vert="horz" wrap="square" lIns="0" tIns="10645" rIns="0" bIns="0" rtlCol="0">
            <a:spAutoFit/>
          </a:bodyPr>
          <a:lstStyle/>
          <a:p>
            <a:pPr marL="11206">
              <a:spcBef>
                <a:spcPts val="83"/>
              </a:spcBef>
            </a:pPr>
            <a:r>
              <a:rPr sz="2470" b="1"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2470">
              <a:latin typeface="Calibri"/>
              <a:cs typeface="Calibri"/>
            </a:endParaRPr>
          </a:p>
        </p:txBody>
      </p:sp>
      <p:pic>
        <p:nvPicPr>
          <p:cNvPr id="3" name="Picture 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3856E0C5-0CE0-49B1-AD51-0F940C195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590481"/>
            <a:ext cx="6934200" cy="335489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37E1D1A-D594-4BE1-9DB8-92795E655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460306"/>
            <a:ext cx="4691158" cy="2024269"/>
          </a:xfrm>
          <a:prstGeom prst="rect">
            <a:avLst/>
          </a:prstGeom>
        </p:spPr>
      </p:pic>
      <p:sp>
        <p:nvSpPr>
          <p:cNvPr id="11" name="object 2">
            <a:extLst>
              <a:ext uri="{FF2B5EF4-FFF2-40B4-BE49-F238E27FC236}">
                <a16:creationId xmlns:a16="http://schemas.microsoft.com/office/drawing/2014/main" id="{662126E5-A568-48A6-901E-9FF9A19ACB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10467" y="81222"/>
            <a:ext cx="5171066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897763" algn="l">
              <a:spcBef>
                <a:spcPts val="88"/>
              </a:spcBef>
            </a:pPr>
            <a:r>
              <a:rPr lang="en-US" sz="3200" dirty="0"/>
              <a:t>Answers</a:t>
            </a:r>
            <a:endParaRPr sz="3200" spc="-8" dirty="0"/>
          </a:p>
        </p:txBody>
      </p:sp>
      <p:pic>
        <p:nvPicPr>
          <p:cNvPr id="12" name="object 3">
            <a:extLst>
              <a:ext uri="{FF2B5EF4-FFF2-40B4-BE49-F238E27FC236}">
                <a16:creationId xmlns:a16="http://schemas.microsoft.com/office/drawing/2014/main" id="{C3FB7ED2-70FF-4C3D-A73F-0470029C3B0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 flipV="1">
            <a:off x="0" y="588367"/>
            <a:ext cx="12192000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95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91B0E-8397-BD8A-1731-1BE36B116A6A}"/>
              </a:ext>
            </a:extLst>
          </p:cNvPr>
          <p:cNvSpPr/>
          <p:nvPr/>
        </p:nvSpPr>
        <p:spPr>
          <a:xfrm>
            <a:off x="0" y="2514506"/>
            <a:ext cx="12192000" cy="17369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88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4A241C-1E39-6CE1-D713-F6F4F72F5B30}"/>
              </a:ext>
            </a:extLst>
          </p:cNvPr>
          <p:cNvSpPr txBox="1"/>
          <p:nvPr/>
        </p:nvSpPr>
        <p:spPr>
          <a:xfrm>
            <a:off x="3286243" y="2934877"/>
            <a:ext cx="5619517" cy="866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3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47038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0582" y="120863"/>
            <a:ext cx="7390835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3200" b="0" spc="-8" dirty="0"/>
              <a:t>INTRODUCING</a:t>
            </a:r>
            <a:r>
              <a:rPr sz="3200" b="0" spc="26" dirty="0"/>
              <a:t> </a:t>
            </a:r>
            <a:r>
              <a:rPr sz="3200" b="0" spc="-5" dirty="0"/>
              <a:t>THE</a:t>
            </a:r>
            <a:r>
              <a:rPr sz="3200" b="0" spc="8" dirty="0"/>
              <a:t> </a:t>
            </a:r>
            <a:r>
              <a:rPr sz="3200" dirty="0"/>
              <a:t>FINAL </a:t>
            </a:r>
            <a:r>
              <a:rPr sz="3200" spc="-13" dirty="0"/>
              <a:t>COURSE</a:t>
            </a:r>
            <a:r>
              <a:rPr sz="3200" dirty="0"/>
              <a:t> </a:t>
            </a:r>
            <a:r>
              <a:rPr sz="3200" spc="-18" dirty="0"/>
              <a:t>PROJECT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6145"/>
            <a:ext cx="12192000" cy="4571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93608" y="1001491"/>
            <a:ext cx="7656980" cy="213497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2">
              <a:spcBef>
                <a:spcPts val="88"/>
              </a:spcBef>
            </a:pPr>
            <a:r>
              <a:rPr sz="2300" spc="-44" dirty="0">
                <a:latin typeface="Calibri"/>
                <a:cs typeface="Calibri"/>
              </a:rPr>
              <a:t>You</a:t>
            </a:r>
            <a:r>
              <a:rPr sz="2300" spc="-5" dirty="0">
                <a:latin typeface="Calibri"/>
                <a:cs typeface="Calibri"/>
              </a:rPr>
              <a:t> and</a:t>
            </a:r>
            <a:r>
              <a:rPr sz="2300" spc="8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your</a:t>
            </a:r>
            <a:r>
              <a:rPr sz="2300" spc="8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business</a:t>
            </a:r>
            <a:r>
              <a:rPr sz="2300" spc="-8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partner</a:t>
            </a:r>
            <a:r>
              <a:rPr sz="2300" spc="8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were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recently</a:t>
            </a:r>
            <a:r>
              <a:rPr sz="2300" spc="13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approached</a:t>
            </a:r>
            <a:r>
              <a:rPr sz="2300" spc="8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by</a:t>
            </a:r>
            <a:r>
              <a:rPr sz="2300" spc="8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another</a:t>
            </a:r>
            <a:r>
              <a:rPr sz="2300" spc="8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local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business owner </a:t>
            </a:r>
            <a:r>
              <a:rPr sz="2300" dirty="0">
                <a:latin typeface="Calibri"/>
                <a:cs typeface="Calibri"/>
              </a:rPr>
              <a:t> who</a:t>
            </a:r>
            <a:r>
              <a:rPr sz="2300" spc="13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is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3" dirty="0">
                <a:latin typeface="Calibri"/>
                <a:cs typeface="Calibri"/>
              </a:rPr>
              <a:t>interested</a:t>
            </a:r>
            <a:r>
              <a:rPr sz="2300" spc="18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in</a:t>
            </a:r>
            <a:r>
              <a:rPr sz="2300" spc="13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purchasing</a:t>
            </a:r>
            <a:r>
              <a:rPr sz="2300" spc="18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Maven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Movies.</a:t>
            </a:r>
            <a:r>
              <a:rPr sz="2300" spc="8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He</a:t>
            </a:r>
            <a:r>
              <a:rPr sz="2300" spc="13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primarily</a:t>
            </a:r>
            <a:r>
              <a:rPr sz="2300" spc="23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owns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3" dirty="0">
                <a:latin typeface="Calibri"/>
                <a:cs typeface="Calibri"/>
              </a:rPr>
              <a:t>restaurants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and </a:t>
            </a:r>
            <a:r>
              <a:rPr sz="2300" spc="-8" dirty="0">
                <a:latin typeface="Calibri"/>
                <a:cs typeface="Calibri"/>
              </a:rPr>
              <a:t>bars,</a:t>
            </a:r>
            <a:r>
              <a:rPr sz="2300" spc="8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so</a:t>
            </a:r>
            <a:r>
              <a:rPr sz="2300" dirty="0">
                <a:latin typeface="Calibri"/>
                <a:cs typeface="Calibri"/>
              </a:rPr>
              <a:t> he </a:t>
            </a:r>
            <a:r>
              <a:rPr sz="2300" spc="-344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has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lots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of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questions</a:t>
            </a:r>
            <a:r>
              <a:rPr sz="2300" spc="13" dirty="0">
                <a:latin typeface="Calibri"/>
                <a:cs typeface="Calibri"/>
              </a:rPr>
              <a:t> </a:t>
            </a:r>
            <a:r>
              <a:rPr sz="2300" spc="-13" dirty="0">
                <a:latin typeface="Calibri"/>
                <a:cs typeface="Calibri"/>
              </a:rPr>
              <a:t>for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you</a:t>
            </a:r>
            <a:r>
              <a:rPr sz="2300" spc="13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about</a:t>
            </a:r>
            <a:r>
              <a:rPr sz="2300" spc="8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your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business</a:t>
            </a:r>
            <a:r>
              <a:rPr sz="2300" spc="13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and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the</a:t>
            </a:r>
            <a:r>
              <a:rPr sz="2300" spc="13" dirty="0">
                <a:latin typeface="Calibri"/>
                <a:cs typeface="Calibri"/>
              </a:rPr>
              <a:t> </a:t>
            </a:r>
            <a:r>
              <a:rPr sz="2300" spc="-13" dirty="0">
                <a:latin typeface="Calibri"/>
                <a:cs typeface="Calibri"/>
              </a:rPr>
              <a:t>rental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business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in</a:t>
            </a:r>
            <a:r>
              <a:rPr sz="2300" spc="18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general. His</a:t>
            </a:r>
            <a:r>
              <a:rPr sz="2300" spc="13" dirty="0">
                <a:latin typeface="Calibri"/>
                <a:cs typeface="Calibri"/>
              </a:rPr>
              <a:t> </a:t>
            </a:r>
            <a:r>
              <a:rPr sz="2300" spc="-13" dirty="0">
                <a:latin typeface="Calibri"/>
                <a:cs typeface="Calibri"/>
              </a:rPr>
              <a:t>offer </a:t>
            </a:r>
            <a:r>
              <a:rPr sz="2300" spc="-8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seems</a:t>
            </a:r>
            <a:r>
              <a:rPr sz="2300" spc="-8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very</a:t>
            </a:r>
            <a:r>
              <a:rPr sz="2300" spc="-8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generous, </a:t>
            </a:r>
            <a:r>
              <a:rPr sz="2300" dirty="0">
                <a:latin typeface="Calibri"/>
                <a:cs typeface="Calibri"/>
              </a:rPr>
              <a:t>so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you</a:t>
            </a:r>
            <a:r>
              <a:rPr sz="2300" spc="8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are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going</a:t>
            </a:r>
            <a:r>
              <a:rPr sz="2300" spc="13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to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entertain</a:t>
            </a:r>
            <a:r>
              <a:rPr sz="2300" spc="8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his questions.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3217" y="1163370"/>
            <a:ext cx="1702305" cy="594349"/>
          </a:xfrm>
          <a:prstGeom prst="rect">
            <a:avLst/>
          </a:prstGeom>
        </p:spPr>
        <p:txBody>
          <a:bodyPr vert="horz" wrap="square" lIns="0" tIns="11767" rIns="0" bIns="0" rtlCol="0">
            <a:spAutoFit/>
          </a:bodyPr>
          <a:lstStyle/>
          <a:p>
            <a:pPr marR="12327" algn="r">
              <a:lnSpc>
                <a:spcPts val="1764"/>
              </a:lnSpc>
              <a:spcBef>
                <a:spcPts val="93"/>
              </a:spcBef>
            </a:pPr>
            <a:r>
              <a:rPr sz="3000" spc="-5" dirty="0">
                <a:solidFill>
                  <a:srgbClr val="404040"/>
                </a:solidFill>
                <a:latin typeface="Calibri Light"/>
                <a:cs typeface="Calibri Light"/>
              </a:rPr>
              <a:t>THE</a:t>
            </a:r>
            <a:endParaRPr sz="3000" dirty="0">
              <a:latin typeface="Calibri Light"/>
              <a:cs typeface="Calibri Light"/>
            </a:endParaRPr>
          </a:p>
          <a:p>
            <a:pPr marL="11206">
              <a:lnSpc>
                <a:spcPts val="2612"/>
              </a:lnSpc>
            </a:pPr>
            <a:r>
              <a:rPr sz="3000" b="1" spc="-36" dirty="0">
                <a:solidFill>
                  <a:srgbClr val="2E5496"/>
                </a:solidFill>
                <a:latin typeface="Calibri"/>
                <a:cs typeface="Calibri"/>
              </a:rPr>
              <a:t>SITUATION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 flipH="1">
            <a:off x="2867362" y="1001490"/>
            <a:ext cx="45719" cy="1550197"/>
          </a:xfrm>
          <a:custGeom>
            <a:avLst/>
            <a:gdLst/>
            <a:ahLst/>
            <a:cxnLst/>
            <a:rect l="l" t="t" r="r" b="b"/>
            <a:pathLst>
              <a:path h="983614">
                <a:moveTo>
                  <a:pt x="0" y="0"/>
                </a:moveTo>
                <a:lnTo>
                  <a:pt x="0" y="983106"/>
                </a:lnTo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7" name="object 7"/>
          <p:cNvSpPr txBox="1"/>
          <p:nvPr/>
        </p:nvSpPr>
        <p:spPr>
          <a:xfrm>
            <a:off x="1093217" y="3675493"/>
            <a:ext cx="1702305" cy="594349"/>
          </a:xfrm>
          <a:prstGeom prst="rect">
            <a:avLst/>
          </a:prstGeom>
        </p:spPr>
        <p:txBody>
          <a:bodyPr vert="horz" wrap="square" lIns="0" tIns="11767" rIns="0" bIns="0" rtlCol="0">
            <a:spAutoFit/>
          </a:bodyPr>
          <a:lstStyle/>
          <a:p>
            <a:pPr marR="8965" algn="r">
              <a:lnSpc>
                <a:spcPts val="1764"/>
              </a:lnSpc>
              <a:spcBef>
                <a:spcPts val="93"/>
              </a:spcBef>
            </a:pPr>
            <a:r>
              <a:rPr sz="3000" spc="-5" dirty="0">
                <a:solidFill>
                  <a:srgbClr val="404040"/>
                </a:solidFill>
                <a:latin typeface="Calibri Light"/>
                <a:cs typeface="Calibri Light"/>
              </a:rPr>
              <a:t>THE</a:t>
            </a:r>
            <a:endParaRPr sz="3000" dirty="0">
              <a:latin typeface="Calibri Light"/>
              <a:cs typeface="Calibri Light"/>
            </a:endParaRPr>
          </a:p>
          <a:p>
            <a:pPr marL="11206">
              <a:lnSpc>
                <a:spcPts val="2612"/>
              </a:lnSpc>
            </a:pPr>
            <a:r>
              <a:rPr sz="3000" b="1" spc="-8" dirty="0">
                <a:solidFill>
                  <a:srgbClr val="2E5496"/>
                </a:solidFill>
                <a:latin typeface="Calibri"/>
                <a:cs typeface="Calibri"/>
              </a:rPr>
              <a:t>OBJECTIVE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13080" y="3520115"/>
            <a:ext cx="45719" cy="2244319"/>
          </a:xfrm>
          <a:custGeom>
            <a:avLst/>
            <a:gdLst/>
            <a:ahLst/>
            <a:cxnLst/>
            <a:rect l="l" t="t" r="r" b="b"/>
            <a:pathLst>
              <a:path h="1633220">
                <a:moveTo>
                  <a:pt x="0" y="0"/>
                </a:moveTo>
                <a:lnTo>
                  <a:pt x="0" y="1632839"/>
                </a:lnTo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9" name="object 9"/>
          <p:cNvSpPr txBox="1"/>
          <p:nvPr/>
        </p:nvSpPr>
        <p:spPr>
          <a:xfrm>
            <a:off x="3093608" y="3627971"/>
            <a:ext cx="7390838" cy="2620929"/>
          </a:xfrm>
          <a:prstGeom prst="rect">
            <a:avLst/>
          </a:prstGeom>
        </p:spPr>
        <p:txBody>
          <a:bodyPr vert="horz" wrap="square" lIns="0" tIns="78442" rIns="0" bIns="0" rtlCol="0">
            <a:spAutoFit/>
          </a:bodyPr>
          <a:lstStyle/>
          <a:p>
            <a:pPr marL="11206">
              <a:spcBef>
                <a:spcPts val="618"/>
              </a:spcBef>
            </a:pPr>
            <a:r>
              <a:rPr sz="2300" b="1" dirty="0">
                <a:solidFill>
                  <a:srgbClr val="252525"/>
                </a:solidFill>
                <a:latin typeface="Calibri"/>
                <a:cs typeface="Calibri"/>
              </a:rPr>
              <a:t>Use</a:t>
            </a:r>
            <a:r>
              <a:rPr sz="2300" b="1" spc="-3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52525"/>
                </a:solidFill>
                <a:latin typeface="Calibri"/>
                <a:cs typeface="Calibri"/>
              </a:rPr>
              <a:t>MySQL</a:t>
            </a:r>
            <a:r>
              <a:rPr sz="2300" b="1" spc="-23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300" b="1" spc="-5" dirty="0">
                <a:solidFill>
                  <a:srgbClr val="252525"/>
                </a:solidFill>
                <a:latin typeface="Calibri"/>
                <a:cs typeface="Calibri"/>
              </a:rPr>
              <a:t>to:</a:t>
            </a:r>
            <a:endParaRPr sz="2300" dirty="0">
              <a:latin typeface="Calibri"/>
              <a:cs typeface="Calibri"/>
            </a:endParaRPr>
          </a:p>
          <a:p>
            <a:pPr marL="11206">
              <a:spcBef>
                <a:spcPts val="530"/>
              </a:spcBef>
            </a:pPr>
            <a:r>
              <a:rPr sz="2300" spc="-8" dirty="0">
                <a:latin typeface="Calibri"/>
                <a:cs typeface="Calibri"/>
              </a:rPr>
              <a:t>Leverage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your</a:t>
            </a:r>
            <a:r>
              <a:rPr sz="2300" spc="8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SQL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skills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to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13" dirty="0">
                <a:latin typeface="Calibri"/>
                <a:cs typeface="Calibri"/>
              </a:rPr>
              <a:t>extract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and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analyze</a:t>
            </a:r>
            <a:r>
              <a:rPr sz="2300" spc="18" dirty="0">
                <a:latin typeface="Calibri"/>
                <a:cs typeface="Calibri"/>
              </a:rPr>
              <a:t> </a:t>
            </a:r>
            <a:r>
              <a:rPr sz="2300" spc="-13" dirty="0">
                <a:latin typeface="Calibri"/>
                <a:cs typeface="Calibri"/>
              </a:rPr>
              <a:t>data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from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various </a:t>
            </a:r>
            <a:r>
              <a:rPr sz="2300" spc="-5" dirty="0">
                <a:latin typeface="Calibri"/>
                <a:cs typeface="Calibri"/>
              </a:rPr>
              <a:t>tables</a:t>
            </a:r>
            <a:r>
              <a:rPr sz="2300" spc="18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in</a:t>
            </a:r>
            <a:r>
              <a:rPr sz="2300" spc="13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the </a:t>
            </a:r>
            <a:r>
              <a:rPr sz="2300" spc="-8" dirty="0">
                <a:latin typeface="Calibri"/>
                <a:cs typeface="Calibri"/>
              </a:rPr>
              <a:t>Maven</a:t>
            </a:r>
            <a:endParaRPr sz="2300" dirty="0">
              <a:latin typeface="Calibri"/>
              <a:cs typeface="Calibri"/>
            </a:endParaRPr>
          </a:p>
          <a:p>
            <a:pPr marL="11206"/>
            <a:r>
              <a:rPr sz="2300" spc="-5" dirty="0">
                <a:latin typeface="Calibri"/>
                <a:cs typeface="Calibri"/>
              </a:rPr>
              <a:t>Movies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database</a:t>
            </a:r>
            <a:r>
              <a:rPr sz="2300" spc="8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to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answer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your</a:t>
            </a:r>
            <a:r>
              <a:rPr sz="2300" spc="8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potential</a:t>
            </a:r>
            <a:r>
              <a:rPr sz="2300" spc="8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Acquirer’s</a:t>
            </a:r>
            <a:r>
              <a:rPr sz="2300" spc="18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questions. </a:t>
            </a:r>
            <a:r>
              <a:rPr sz="2300" spc="-8" dirty="0">
                <a:latin typeface="Calibri"/>
                <a:cs typeface="Calibri"/>
              </a:rPr>
              <a:t>Each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question</a:t>
            </a:r>
            <a:r>
              <a:rPr sz="2300" spc="13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will</a:t>
            </a:r>
            <a:r>
              <a:rPr sz="2300" spc="18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require</a:t>
            </a:r>
            <a:endParaRPr sz="2300" dirty="0">
              <a:latin typeface="Calibri"/>
              <a:cs typeface="Calibri"/>
            </a:endParaRPr>
          </a:p>
          <a:p>
            <a:pPr marL="11206"/>
            <a:r>
              <a:rPr sz="2300" spc="-8" dirty="0">
                <a:latin typeface="Calibri"/>
                <a:cs typeface="Calibri"/>
              </a:rPr>
              <a:t>you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to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write</a:t>
            </a:r>
            <a:r>
              <a:rPr sz="2300" spc="13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a</a:t>
            </a:r>
            <a:r>
              <a:rPr sz="2300" spc="-8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multi-table</a:t>
            </a:r>
            <a:r>
              <a:rPr sz="2300" spc="23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SQL</a:t>
            </a:r>
            <a:r>
              <a:rPr sz="2300" spc="8" dirty="0">
                <a:latin typeface="Calibri"/>
                <a:cs typeface="Calibri"/>
              </a:rPr>
              <a:t> </a:t>
            </a:r>
            <a:r>
              <a:rPr sz="2300" spc="-23" dirty="0">
                <a:latin typeface="Calibri"/>
                <a:cs typeface="Calibri"/>
              </a:rPr>
              <a:t>query,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joining</a:t>
            </a:r>
            <a:r>
              <a:rPr sz="2300" spc="13" dirty="0">
                <a:latin typeface="Calibri"/>
                <a:cs typeface="Calibri"/>
              </a:rPr>
              <a:t> </a:t>
            </a:r>
            <a:r>
              <a:rPr sz="2300" spc="-8" dirty="0">
                <a:latin typeface="Calibri"/>
                <a:cs typeface="Calibri"/>
              </a:rPr>
              <a:t>at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least </a:t>
            </a:r>
            <a:r>
              <a:rPr sz="2300" spc="-8" dirty="0">
                <a:latin typeface="Calibri"/>
                <a:cs typeface="Calibri"/>
              </a:rPr>
              <a:t>two</a:t>
            </a:r>
            <a:r>
              <a:rPr sz="2300" spc="-5" dirty="0">
                <a:latin typeface="Calibri"/>
                <a:cs typeface="Calibri"/>
              </a:rPr>
              <a:t> tables.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592"/>
              </a:lnSpc>
            </a:pPr>
            <a:r>
              <a:rPr spc="-5" dirty="0"/>
              <a:t>*Copyright 2019,</a:t>
            </a:r>
            <a:r>
              <a:rPr dirty="0"/>
              <a:t> </a:t>
            </a:r>
            <a:r>
              <a:rPr spc="-5" dirty="0"/>
              <a:t>Excel</a:t>
            </a:r>
            <a:r>
              <a:rPr spc="5" dirty="0"/>
              <a:t> </a:t>
            </a:r>
            <a:r>
              <a:rPr spc="-5" dirty="0"/>
              <a:t>Maven</a:t>
            </a:r>
            <a:r>
              <a:rPr dirty="0"/>
              <a:t> &amp;</a:t>
            </a:r>
            <a:r>
              <a:rPr spc="5" dirty="0"/>
              <a:t> </a:t>
            </a:r>
            <a:r>
              <a:rPr spc="-5" dirty="0"/>
              <a:t>Maven</a:t>
            </a:r>
            <a:r>
              <a:rPr spc="5" dirty="0"/>
              <a:t> </a:t>
            </a:r>
            <a:r>
              <a:rPr spc="-5" dirty="0"/>
              <a:t>Analytics,</a:t>
            </a:r>
            <a:r>
              <a:rPr spc="8" dirty="0"/>
              <a:t> </a:t>
            </a:r>
            <a:r>
              <a:rPr spc="-5" dirty="0"/>
              <a:t>LLC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1649" y="99520"/>
            <a:ext cx="7308701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kumimoji="0" lang="en-US" sz="3200" b="0" i="0" u="none" strike="noStrike" kern="0" cap="none" spc="-8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INTRODUCING</a:t>
            </a:r>
            <a:r>
              <a:rPr kumimoji="0" lang="en-US" sz="3200" b="0" i="0" u="none" strike="noStrike" kern="0" cap="none" spc="26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US" sz="3200" b="0" i="0" u="none" strike="noStrike" kern="0" cap="none" spc="-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THE</a:t>
            </a:r>
            <a:r>
              <a:rPr kumimoji="0" lang="en-US" sz="3200" b="0" i="0" u="none" strike="noStrike" kern="0" cap="none" spc="8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FINAL </a:t>
            </a:r>
            <a:r>
              <a:rPr kumimoji="0" lang="en-US" sz="3200" b="1" i="0" u="none" strike="noStrike" kern="0" cap="none" spc="-13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COURSE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US" sz="3200" b="1" i="0" u="none" strike="noStrike" kern="0" cap="none" spc="-18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PROJECT</a:t>
            </a:r>
            <a:endParaRPr spc="-18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 flipV="1">
            <a:off x="0" y="588367"/>
            <a:ext cx="12192000" cy="4571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66802" y="1143019"/>
            <a:ext cx="1701007" cy="594349"/>
          </a:xfrm>
          <a:prstGeom prst="rect">
            <a:avLst/>
          </a:prstGeom>
        </p:spPr>
        <p:txBody>
          <a:bodyPr vert="horz" wrap="square" lIns="0" tIns="11767" rIns="0" bIns="0" rtlCol="0">
            <a:spAutoFit/>
          </a:bodyPr>
          <a:lstStyle/>
          <a:p>
            <a:pPr marL="0" marR="12327" lvl="0" indent="0" algn="r" defTabSz="914400" rtl="0" eaLnBrk="1" fontAlgn="auto" latinLnBrk="0" hangingPunct="1">
              <a:lnSpc>
                <a:spcPts val="1764"/>
              </a:lnSpc>
              <a:spcBef>
                <a:spcPts val="9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5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THE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  <a:p>
            <a:pPr marL="11206" marR="0" lvl="0" indent="0" algn="l" defTabSz="914400" rtl="0" eaLnBrk="1" fontAlgn="auto" latinLnBrk="0" hangingPunct="1">
              <a:lnSpc>
                <a:spcPts val="261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-36" normalizeH="0" baseline="0" noProof="0" dirty="0">
                <a:ln>
                  <a:noFill/>
                </a:ln>
                <a:solidFill>
                  <a:srgbClr val="2E5496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SITUATION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13082" y="1001491"/>
            <a:ext cx="0" cy="867895"/>
          </a:xfrm>
          <a:custGeom>
            <a:avLst/>
            <a:gdLst/>
            <a:ahLst/>
            <a:cxnLst/>
            <a:rect l="l" t="t" r="r" b="b"/>
            <a:pathLst>
              <a:path h="983614">
                <a:moveTo>
                  <a:pt x="0" y="0"/>
                </a:moveTo>
                <a:lnTo>
                  <a:pt x="0" y="983106"/>
                </a:lnTo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6" name="object 6"/>
          <p:cNvSpPr txBox="1"/>
          <p:nvPr/>
        </p:nvSpPr>
        <p:spPr>
          <a:xfrm>
            <a:off x="3093608" y="1161845"/>
            <a:ext cx="4297785" cy="3652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300" i="1" spc="-5" dirty="0">
                <a:latin typeface="Calibri"/>
                <a:cs typeface="Calibri"/>
              </a:rPr>
              <a:t>Dear</a:t>
            </a:r>
            <a:r>
              <a:rPr sz="2300" i="1" spc="-23" dirty="0">
                <a:latin typeface="Calibri"/>
                <a:cs typeface="Calibri"/>
              </a:rPr>
              <a:t> </a:t>
            </a:r>
            <a:r>
              <a:rPr sz="2300" i="1" dirty="0">
                <a:latin typeface="Calibri"/>
                <a:cs typeface="Calibri"/>
              </a:rPr>
              <a:t>Maven </a:t>
            </a:r>
            <a:r>
              <a:rPr sz="2300" i="1" spc="-5" dirty="0">
                <a:latin typeface="Calibri"/>
                <a:cs typeface="Calibri"/>
              </a:rPr>
              <a:t>Movies</a:t>
            </a:r>
            <a:r>
              <a:rPr sz="2300" i="1" spc="-8" dirty="0">
                <a:latin typeface="Calibri"/>
                <a:cs typeface="Calibri"/>
              </a:rPr>
              <a:t> </a:t>
            </a:r>
            <a:r>
              <a:rPr sz="2300" i="1" spc="-5" dirty="0">
                <a:latin typeface="Calibri"/>
                <a:cs typeface="Calibri"/>
              </a:rPr>
              <a:t>Management,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592"/>
              </a:lnSpc>
            </a:pPr>
            <a:r>
              <a:rPr spc="-5" dirty="0"/>
              <a:t>*Copyright 2019,</a:t>
            </a:r>
            <a:r>
              <a:rPr dirty="0"/>
              <a:t> </a:t>
            </a:r>
            <a:r>
              <a:rPr spc="-5" dirty="0"/>
              <a:t>Excel</a:t>
            </a:r>
            <a:r>
              <a:rPr spc="5" dirty="0"/>
              <a:t> </a:t>
            </a:r>
            <a:r>
              <a:rPr spc="-5" dirty="0"/>
              <a:t>Maven</a:t>
            </a:r>
            <a:r>
              <a:rPr dirty="0"/>
              <a:t> &amp;</a:t>
            </a:r>
            <a:r>
              <a:rPr spc="5" dirty="0"/>
              <a:t> </a:t>
            </a:r>
            <a:r>
              <a:rPr spc="-5" dirty="0"/>
              <a:t>Maven</a:t>
            </a:r>
            <a:r>
              <a:rPr spc="5" dirty="0"/>
              <a:t> </a:t>
            </a:r>
            <a:r>
              <a:rPr spc="-5" dirty="0"/>
              <a:t>Analytics,</a:t>
            </a:r>
            <a:r>
              <a:rPr spc="8" dirty="0"/>
              <a:t> </a:t>
            </a:r>
            <a:r>
              <a:rPr spc="-5" dirty="0"/>
              <a:t>LLC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03430" y="1698031"/>
            <a:ext cx="10102552" cy="4627964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001011">
              <a:spcBef>
                <a:spcPts val="88"/>
              </a:spcBef>
            </a:pPr>
            <a:r>
              <a:rPr sz="2500" dirty="0"/>
              <a:t>I</a:t>
            </a:r>
            <a:r>
              <a:rPr sz="2500" spc="-13" dirty="0"/>
              <a:t> </a:t>
            </a:r>
            <a:r>
              <a:rPr sz="2500" spc="-5" dirty="0"/>
              <a:t>am</a:t>
            </a:r>
            <a:r>
              <a:rPr sz="2500" spc="-8" dirty="0"/>
              <a:t> </a:t>
            </a:r>
            <a:r>
              <a:rPr sz="2500" spc="-18" dirty="0"/>
              <a:t>excited</a:t>
            </a:r>
            <a:r>
              <a:rPr sz="2500" spc="-8" dirty="0"/>
              <a:t> </a:t>
            </a:r>
            <a:r>
              <a:rPr sz="2500" spc="-5" dirty="0"/>
              <a:t>about</a:t>
            </a:r>
            <a:r>
              <a:rPr sz="2500" spc="-8" dirty="0"/>
              <a:t> </a:t>
            </a:r>
            <a:r>
              <a:rPr sz="2500" dirty="0"/>
              <a:t>the</a:t>
            </a:r>
            <a:r>
              <a:rPr sz="2500" spc="-13" dirty="0"/>
              <a:t> </a:t>
            </a:r>
            <a:r>
              <a:rPr sz="2500" spc="-5" dirty="0"/>
              <a:t>potential</a:t>
            </a:r>
            <a:r>
              <a:rPr sz="2500" spc="-18" dirty="0"/>
              <a:t> </a:t>
            </a:r>
            <a:r>
              <a:rPr sz="2500" spc="-5" dirty="0"/>
              <a:t>acquisition</a:t>
            </a:r>
            <a:r>
              <a:rPr sz="2500" spc="-8" dirty="0"/>
              <a:t> </a:t>
            </a:r>
            <a:r>
              <a:rPr sz="2500" spc="-5" dirty="0"/>
              <a:t>and</a:t>
            </a:r>
            <a:r>
              <a:rPr sz="2500" spc="-8" dirty="0"/>
              <a:t> </a:t>
            </a:r>
            <a:r>
              <a:rPr sz="2500" dirty="0"/>
              <a:t>learning more</a:t>
            </a:r>
          </a:p>
          <a:p>
            <a:pPr marL="3001011">
              <a:spcBef>
                <a:spcPts val="5"/>
              </a:spcBef>
            </a:pPr>
            <a:r>
              <a:rPr sz="2500" spc="-5" dirty="0"/>
              <a:t>about</a:t>
            </a:r>
            <a:r>
              <a:rPr sz="2500" spc="-13" dirty="0"/>
              <a:t> </a:t>
            </a:r>
            <a:r>
              <a:rPr sz="2500" spc="-5" dirty="0"/>
              <a:t>your</a:t>
            </a:r>
            <a:r>
              <a:rPr sz="2500" spc="-8" dirty="0"/>
              <a:t> </a:t>
            </a:r>
            <a:r>
              <a:rPr sz="2500" spc="-13" dirty="0"/>
              <a:t>rental </a:t>
            </a:r>
            <a:r>
              <a:rPr sz="2500" spc="-5" dirty="0"/>
              <a:t>business.</a:t>
            </a:r>
          </a:p>
          <a:p>
            <a:pPr marL="2989804">
              <a:spcBef>
                <a:spcPts val="8"/>
              </a:spcBef>
            </a:pPr>
            <a:endParaRPr sz="2500" dirty="0"/>
          </a:p>
          <a:p>
            <a:pPr marL="3001011" marR="4482"/>
            <a:r>
              <a:rPr sz="2500" dirty="0"/>
              <a:t>Please </a:t>
            </a:r>
            <a:r>
              <a:rPr sz="2500" spc="-5" dirty="0"/>
              <a:t>bear </a:t>
            </a:r>
            <a:r>
              <a:rPr sz="2500" dirty="0"/>
              <a:t>with </a:t>
            </a:r>
            <a:r>
              <a:rPr sz="2500" spc="-5" dirty="0"/>
              <a:t>me </a:t>
            </a:r>
            <a:r>
              <a:rPr sz="2500" dirty="0"/>
              <a:t>as I </a:t>
            </a:r>
            <a:r>
              <a:rPr sz="2500" spc="-5" dirty="0"/>
              <a:t>am new </a:t>
            </a:r>
            <a:r>
              <a:rPr sz="2500" spc="-13" dirty="0"/>
              <a:t>to </a:t>
            </a:r>
            <a:r>
              <a:rPr sz="2500" dirty="0"/>
              <a:t>the </a:t>
            </a:r>
            <a:r>
              <a:rPr sz="2500" spc="-18" dirty="0"/>
              <a:t>industry, </a:t>
            </a:r>
            <a:r>
              <a:rPr sz="2500" spc="-5" dirty="0"/>
              <a:t>but </a:t>
            </a:r>
            <a:r>
              <a:rPr sz="2500" dirty="0"/>
              <a:t>I </a:t>
            </a:r>
            <a:r>
              <a:rPr sz="2500" spc="-5" dirty="0"/>
              <a:t>have </a:t>
            </a:r>
            <a:r>
              <a:rPr sz="2500" dirty="0"/>
              <a:t>a </a:t>
            </a:r>
            <a:r>
              <a:rPr sz="2500" spc="5" dirty="0"/>
              <a:t> </a:t>
            </a:r>
            <a:r>
              <a:rPr sz="2500" spc="-5" dirty="0"/>
              <a:t>number </a:t>
            </a:r>
            <a:r>
              <a:rPr sz="2500" dirty="0"/>
              <a:t>of</a:t>
            </a:r>
            <a:r>
              <a:rPr sz="2500" spc="-5" dirty="0"/>
              <a:t> questions</a:t>
            </a:r>
            <a:r>
              <a:rPr sz="2500" dirty="0"/>
              <a:t> </a:t>
            </a:r>
            <a:r>
              <a:rPr sz="2500" spc="-8" dirty="0"/>
              <a:t>for</a:t>
            </a:r>
            <a:r>
              <a:rPr sz="2500" dirty="0"/>
              <a:t> </a:t>
            </a:r>
            <a:r>
              <a:rPr sz="2500" spc="-8" dirty="0"/>
              <a:t>you.</a:t>
            </a:r>
            <a:r>
              <a:rPr sz="2500" spc="-5" dirty="0"/>
              <a:t> </a:t>
            </a:r>
            <a:r>
              <a:rPr sz="2500" dirty="0"/>
              <a:t>Assuming</a:t>
            </a:r>
            <a:r>
              <a:rPr sz="2500" spc="5" dirty="0"/>
              <a:t> </a:t>
            </a:r>
            <a:r>
              <a:rPr sz="2500" spc="-5" dirty="0"/>
              <a:t>you </a:t>
            </a:r>
            <a:r>
              <a:rPr sz="2500" spc="-8" dirty="0"/>
              <a:t>can</a:t>
            </a:r>
            <a:r>
              <a:rPr sz="2500" dirty="0"/>
              <a:t> </a:t>
            </a:r>
            <a:r>
              <a:rPr sz="2500" spc="-5" dirty="0"/>
              <a:t>answer</a:t>
            </a:r>
            <a:r>
              <a:rPr sz="2500" dirty="0"/>
              <a:t> them</a:t>
            </a:r>
            <a:r>
              <a:rPr sz="2500" spc="-13" dirty="0"/>
              <a:t> </a:t>
            </a:r>
            <a:r>
              <a:rPr sz="2500" spc="-5" dirty="0"/>
              <a:t>all, </a:t>
            </a:r>
            <a:r>
              <a:rPr sz="2500" dirty="0"/>
              <a:t> </a:t>
            </a:r>
            <a:r>
              <a:rPr sz="2500" spc="-5" dirty="0"/>
              <a:t>and that </a:t>
            </a:r>
            <a:r>
              <a:rPr sz="2500" dirty="0"/>
              <a:t>there</a:t>
            </a:r>
            <a:r>
              <a:rPr sz="2500" spc="-8" dirty="0"/>
              <a:t> </a:t>
            </a:r>
            <a:r>
              <a:rPr sz="2500" spc="-5" dirty="0"/>
              <a:t>are</a:t>
            </a:r>
            <a:r>
              <a:rPr sz="2500" spc="-8" dirty="0"/>
              <a:t> </a:t>
            </a:r>
            <a:r>
              <a:rPr sz="2500" spc="-5" dirty="0"/>
              <a:t>no</a:t>
            </a:r>
            <a:r>
              <a:rPr sz="2500" dirty="0"/>
              <a:t> major</a:t>
            </a:r>
            <a:r>
              <a:rPr sz="2500" spc="5" dirty="0"/>
              <a:t> </a:t>
            </a:r>
            <a:r>
              <a:rPr sz="2500" spc="-5" dirty="0"/>
              <a:t>surprises, </a:t>
            </a:r>
            <a:r>
              <a:rPr sz="2500" dirty="0"/>
              <a:t>we</a:t>
            </a:r>
            <a:r>
              <a:rPr sz="2500" spc="-8" dirty="0"/>
              <a:t> </a:t>
            </a:r>
            <a:r>
              <a:rPr sz="2500" spc="-5" dirty="0"/>
              <a:t>should be</a:t>
            </a:r>
            <a:r>
              <a:rPr sz="2500" spc="5" dirty="0"/>
              <a:t> </a:t>
            </a:r>
            <a:r>
              <a:rPr sz="2500" spc="-5" dirty="0"/>
              <a:t>able</a:t>
            </a:r>
            <a:r>
              <a:rPr sz="2500" dirty="0"/>
              <a:t> </a:t>
            </a:r>
            <a:r>
              <a:rPr sz="2500" spc="-13" dirty="0"/>
              <a:t>to </a:t>
            </a:r>
            <a:r>
              <a:rPr sz="2500" spc="-5" dirty="0"/>
              <a:t>move </a:t>
            </a:r>
            <a:r>
              <a:rPr sz="2500" spc="-463" dirty="0"/>
              <a:t> </a:t>
            </a:r>
            <a:r>
              <a:rPr sz="2500" spc="-5" dirty="0"/>
              <a:t>forward</a:t>
            </a:r>
            <a:r>
              <a:rPr sz="2500" spc="-18" dirty="0"/>
              <a:t> </a:t>
            </a:r>
            <a:r>
              <a:rPr sz="2500" dirty="0"/>
              <a:t>with</a:t>
            </a:r>
            <a:r>
              <a:rPr sz="2500" spc="-13" dirty="0"/>
              <a:t> </a:t>
            </a:r>
            <a:r>
              <a:rPr sz="2500" dirty="0"/>
              <a:t>the </a:t>
            </a:r>
            <a:r>
              <a:rPr sz="2500" spc="-5" dirty="0"/>
              <a:t>purchase.</a:t>
            </a:r>
          </a:p>
          <a:p>
            <a:pPr marL="2989804">
              <a:spcBef>
                <a:spcPts val="13"/>
              </a:spcBef>
            </a:pPr>
            <a:endParaRPr sz="2500" dirty="0"/>
          </a:p>
          <a:p>
            <a:pPr marL="3001011"/>
            <a:r>
              <a:rPr sz="2500" spc="-5" dirty="0"/>
              <a:t>Best,</a:t>
            </a:r>
          </a:p>
          <a:p>
            <a:pPr marL="3001011"/>
            <a:r>
              <a:rPr sz="2500" dirty="0"/>
              <a:t>Martin</a:t>
            </a:r>
            <a:r>
              <a:rPr sz="2500" spc="-49" dirty="0"/>
              <a:t> </a:t>
            </a:r>
            <a:r>
              <a:rPr sz="2500" spc="-5" dirty="0"/>
              <a:t>Moneybags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99282"/>
            <a:ext cx="9391197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897763" algn="ctr">
              <a:spcBef>
                <a:spcPts val="88"/>
              </a:spcBef>
            </a:pPr>
            <a:r>
              <a:rPr kumimoji="0" lang="en-US" sz="3200" b="0" i="0" u="none" strike="noStrike" kern="0" cap="none" spc="-8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INTRODUCING</a:t>
            </a:r>
            <a:r>
              <a:rPr kumimoji="0" lang="en-US" sz="3200" b="0" i="0" u="none" strike="noStrike" kern="0" cap="none" spc="26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US" sz="3200" b="0" i="0" u="none" strike="noStrike" kern="0" cap="none" spc="-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THE</a:t>
            </a:r>
            <a:r>
              <a:rPr kumimoji="0" lang="en-US" sz="3200" b="0" i="0" u="none" strike="noStrike" kern="0" cap="none" spc="8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FINAL </a:t>
            </a:r>
            <a:r>
              <a:rPr kumimoji="0" lang="en-US" sz="3200" b="1" i="0" u="none" strike="noStrike" kern="0" cap="none" spc="-13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COURSE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US" sz="3200" b="1" i="0" u="none" strike="noStrike" kern="0" cap="none" spc="-18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PROJECT</a:t>
            </a:r>
            <a:endParaRPr sz="3200" spc="-8" dirty="0"/>
          </a:p>
        </p:txBody>
      </p:sp>
      <p:sp>
        <p:nvSpPr>
          <p:cNvPr id="4" name="object 4"/>
          <p:cNvSpPr txBox="1"/>
          <p:nvPr/>
        </p:nvSpPr>
        <p:spPr>
          <a:xfrm>
            <a:off x="1845497" y="915684"/>
            <a:ext cx="8932769" cy="13578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50" b="1" spc="-5" dirty="0">
                <a:latin typeface="Calibri"/>
                <a:cs typeface="Calibri"/>
              </a:rPr>
              <a:t>My </a:t>
            </a:r>
            <a:r>
              <a:rPr sz="1750" b="1" dirty="0">
                <a:latin typeface="Calibri"/>
                <a:cs typeface="Calibri"/>
              </a:rPr>
              <a:t>partner</a:t>
            </a:r>
            <a:r>
              <a:rPr sz="1750" b="1" spc="-18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and</a:t>
            </a:r>
            <a:r>
              <a:rPr sz="1750" b="1" spc="-18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I </a:t>
            </a:r>
            <a:r>
              <a:rPr sz="1750" b="1" spc="-8" dirty="0">
                <a:latin typeface="Calibri"/>
                <a:cs typeface="Calibri"/>
              </a:rPr>
              <a:t>want to</a:t>
            </a:r>
            <a:r>
              <a:rPr sz="1750" b="1" dirty="0">
                <a:latin typeface="Calibri"/>
                <a:cs typeface="Calibri"/>
              </a:rPr>
              <a:t> </a:t>
            </a:r>
            <a:r>
              <a:rPr sz="1750" b="1" spc="-5" dirty="0">
                <a:latin typeface="Calibri"/>
                <a:cs typeface="Calibri"/>
              </a:rPr>
              <a:t>come</a:t>
            </a:r>
            <a:r>
              <a:rPr sz="1750" b="1" spc="-18" dirty="0">
                <a:latin typeface="Calibri"/>
                <a:cs typeface="Calibri"/>
              </a:rPr>
              <a:t> </a:t>
            </a:r>
            <a:r>
              <a:rPr sz="1750" b="1" spc="-5" dirty="0">
                <a:latin typeface="Calibri"/>
                <a:cs typeface="Calibri"/>
              </a:rPr>
              <a:t>by</a:t>
            </a:r>
            <a:r>
              <a:rPr sz="1750" b="1" spc="-8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each</a:t>
            </a:r>
            <a:r>
              <a:rPr sz="1750" b="1" spc="-18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of</a:t>
            </a:r>
            <a:r>
              <a:rPr sz="1750" b="1" spc="8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the</a:t>
            </a:r>
            <a:r>
              <a:rPr sz="1750" b="1" spc="-5" dirty="0">
                <a:latin typeface="Calibri"/>
                <a:cs typeface="Calibri"/>
              </a:rPr>
              <a:t> </a:t>
            </a:r>
            <a:r>
              <a:rPr sz="1750" b="1" spc="-13" dirty="0">
                <a:latin typeface="Calibri"/>
                <a:cs typeface="Calibri"/>
              </a:rPr>
              <a:t>stores</a:t>
            </a:r>
            <a:r>
              <a:rPr sz="1750" b="1" spc="-31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in</a:t>
            </a:r>
            <a:r>
              <a:rPr sz="1750" b="1" spc="-5" dirty="0">
                <a:latin typeface="Calibri"/>
                <a:cs typeface="Calibri"/>
              </a:rPr>
              <a:t> person</a:t>
            </a:r>
            <a:r>
              <a:rPr sz="1750" b="1" spc="-31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and </a:t>
            </a:r>
            <a:r>
              <a:rPr sz="1750" b="1" spc="-5" dirty="0">
                <a:latin typeface="Calibri"/>
                <a:cs typeface="Calibri"/>
              </a:rPr>
              <a:t>meet</a:t>
            </a:r>
            <a:r>
              <a:rPr sz="1750" b="1" spc="-23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the</a:t>
            </a:r>
            <a:r>
              <a:rPr sz="1750" b="1" spc="-5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managers.</a:t>
            </a:r>
            <a:r>
              <a:rPr sz="1750" b="1" spc="-23" dirty="0">
                <a:latin typeface="Calibri"/>
                <a:cs typeface="Calibri"/>
              </a:rPr>
              <a:t> </a:t>
            </a:r>
            <a:r>
              <a:rPr sz="1750" b="1" spc="-5" dirty="0">
                <a:latin typeface="Calibri"/>
                <a:cs typeface="Calibri"/>
              </a:rPr>
              <a:t>Please</a:t>
            </a:r>
            <a:r>
              <a:rPr sz="1750" b="1" spc="-26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send</a:t>
            </a:r>
            <a:r>
              <a:rPr sz="1750" b="1" spc="-31" dirty="0">
                <a:latin typeface="Calibri"/>
                <a:cs typeface="Calibri"/>
              </a:rPr>
              <a:t> </a:t>
            </a:r>
            <a:r>
              <a:rPr sz="1750" b="1" spc="-5" dirty="0">
                <a:latin typeface="Calibri"/>
                <a:cs typeface="Calibri"/>
              </a:rPr>
              <a:t>over</a:t>
            </a:r>
            <a:endParaRPr sz="1750" dirty="0">
              <a:latin typeface="Calibri"/>
              <a:cs typeface="Calibri"/>
            </a:endParaRPr>
          </a:p>
          <a:p>
            <a:pPr marL="11206"/>
            <a:r>
              <a:rPr sz="1750" b="1" dirty="0">
                <a:latin typeface="Calibri"/>
                <a:cs typeface="Calibri"/>
              </a:rPr>
              <a:t>the</a:t>
            </a:r>
            <a:r>
              <a:rPr sz="1750" b="1" spc="-5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managers’</a:t>
            </a:r>
            <a:r>
              <a:rPr sz="1750" b="1" spc="-31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names</a:t>
            </a:r>
            <a:r>
              <a:rPr sz="1750" b="1" spc="-18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at</a:t>
            </a:r>
            <a:r>
              <a:rPr sz="1750" b="1" dirty="0">
                <a:latin typeface="Calibri"/>
                <a:cs typeface="Calibri"/>
              </a:rPr>
              <a:t> each</a:t>
            </a:r>
            <a:r>
              <a:rPr sz="1750" b="1" spc="-18" dirty="0">
                <a:latin typeface="Calibri"/>
                <a:cs typeface="Calibri"/>
              </a:rPr>
              <a:t> </a:t>
            </a:r>
            <a:r>
              <a:rPr sz="1750" b="1" spc="-13" dirty="0">
                <a:latin typeface="Calibri"/>
                <a:cs typeface="Calibri"/>
              </a:rPr>
              <a:t>store, </a:t>
            </a:r>
            <a:r>
              <a:rPr sz="1750" b="1" spc="-5" dirty="0">
                <a:latin typeface="Calibri"/>
                <a:cs typeface="Calibri"/>
              </a:rPr>
              <a:t>with </a:t>
            </a:r>
            <a:r>
              <a:rPr sz="1750" b="1" dirty="0">
                <a:latin typeface="Calibri"/>
                <a:cs typeface="Calibri"/>
              </a:rPr>
              <a:t>the </a:t>
            </a:r>
            <a:r>
              <a:rPr sz="1750" b="1" spc="-5" dirty="0">
                <a:latin typeface="Calibri"/>
                <a:cs typeface="Calibri"/>
              </a:rPr>
              <a:t>full</a:t>
            </a:r>
            <a:r>
              <a:rPr sz="1750" b="1" spc="-8" dirty="0">
                <a:latin typeface="Calibri"/>
                <a:cs typeface="Calibri"/>
              </a:rPr>
              <a:t> </a:t>
            </a:r>
            <a:r>
              <a:rPr sz="1750" b="1" spc="-5" dirty="0">
                <a:latin typeface="Calibri"/>
                <a:cs typeface="Calibri"/>
              </a:rPr>
              <a:t>address</a:t>
            </a:r>
            <a:r>
              <a:rPr sz="1750" b="1" spc="-31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of</a:t>
            </a:r>
            <a:r>
              <a:rPr sz="1750" b="1" spc="5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each</a:t>
            </a:r>
            <a:r>
              <a:rPr sz="1750" b="1" spc="-18" dirty="0">
                <a:latin typeface="Calibri"/>
                <a:cs typeface="Calibri"/>
              </a:rPr>
              <a:t> </a:t>
            </a:r>
            <a:r>
              <a:rPr sz="1750" b="1" spc="-5" dirty="0">
                <a:latin typeface="Calibri"/>
                <a:cs typeface="Calibri"/>
              </a:rPr>
              <a:t>property</a:t>
            </a:r>
            <a:r>
              <a:rPr sz="1750" b="1" spc="-23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(street</a:t>
            </a:r>
            <a:r>
              <a:rPr sz="1750" b="1" spc="-23" dirty="0">
                <a:latin typeface="Calibri"/>
                <a:cs typeface="Calibri"/>
              </a:rPr>
              <a:t> </a:t>
            </a:r>
            <a:r>
              <a:rPr sz="1750" b="1" spc="-5" dirty="0">
                <a:latin typeface="Calibri"/>
                <a:cs typeface="Calibri"/>
              </a:rPr>
              <a:t>address,</a:t>
            </a:r>
            <a:r>
              <a:rPr sz="1750" b="1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district,</a:t>
            </a:r>
            <a:r>
              <a:rPr sz="1750" b="1" spc="-26" dirty="0">
                <a:latin typeface="Calibri"/>
                <a:cs typeface="Calibri"/>
              </a:rPr>
              <a:t> </a:t>
            </a:r>
            <a:r>
              <a:rPr sz="1750" b="1" spc="-23" dirty="0">
                <a:latin typeface="Calibri"/>
                <a:cs typeface="Calibri"/>
              </a:rPr>
              <a:t>city,</a:t>
            </a:r>
            <a:r>
              <a:rPr sz="1750" b="1" spc="-8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and</a:t>
            </a:r>
            <a:endParaRPr sz="1750" dirty="0">
              <a:latin typeface="Calibri"/>
              <a:cs typeface="Calibri"/>
            </a:endParaRPr>
          </a:p>
          <a:p>
            <a:pPr marL="11206"/>
            <a:r>
              <a:rPr sz="1750" b="1" spc="-5" dirty="0">
                <a:latin typeface="Calibri"/>
                <a:cs typeface="Calibri"/>
              </a:rPr>
              <a:t>country</a:t>
            </a:r>
            <a:r>
              <a:rPr sz="1750" b="1" spc="-57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please).</a:t>
            </a:r>
            <a:endParaRPr sz="175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1222" y="900779"/>
            <a:ext cx="438373" cy="4383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90132" y="901183"/>
            <a:ext cx="181536" cy="380081"/>
          </a:xfrm>
          <a:prstGeom prst="rect">
            <a:avLst/>
          </a:prstGeom>
        </p:spPr>
        <p:txBody>
          <a:bodyPr vert="horz" wrap="square" lIns="0" tIns="10645" rIns="0" bIns="0" rtlCol="0">
            <a:spAutoFit/>
          </a:bodyPr>
          <a:lstStyle/>
          <a:p>
            <a:pPr marL="11206">
              <a:spcBef>
                <a:spcPts val="83"/>
              </a:spcBef>
            </a:pPr>
            <a:r>
              <a:rPr lang="en-US" sz="2400" b="1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45497" y="3799515"/>
            <a:ext cx="9033062" cy="819229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2">
              <a:spcBef>
                <a:spcPts val="88"/>
              </a:spcBef>
            </a:pPr>
            <a:r>
              <a:rPr sz="1750" b="1" spc="-8" dirty="0">
                <a:latin typeface="Calibri"/>
                <a:cs typeface="Calibri"/>
              </a:rPr>
              <a:t>From </a:t>
            </a:r>
            <a:r>
              <a:rPr sz="1750" b="1" dirty="0">
                <a:latin typeface="Calibri"/>
                <a:cs typeface="Calibri"/>
              </a:rPr>
              <a:t>the same </a:t>
            </a:r>
            <a:r>
              <a:rPr sz="1750" b="1" spc="-5" dirty="0">
                <a:latin typeface="Calibri"/>
                <a:cs typeface="Calibri"/>
              </a:rPr>
              <a:t>list </a:t>
            </a:r>
            <a:r>
              <a:rPr sz="1750" b="1" dirty="0">
                <a:latin typeface="Calibri"/>
                <a:cs typeface="Calibri"/>
              </a:rPr>
              <a:t>of </a:t>
            </a:r>
            <a:r>
              <a:rPr sz="1750" b="1" spc="-5" dirty="0">
                <a:latin typeface="Calibri"/>
                <a:cs typeface="Calibri"/>
              </a:rPr>
              <a:t>films </a:t>
            </a:r>
            <a:r>
              <a:rPr sz="1750" b="1" spc="-8" dirty="0">
                <a:latin typeface="Calibri"/>
                <a:cs typeface="Calibri"/>
              </a:rPr>
              <a:t>you just </a:t>
            </a:r>
            <a:r>
              <a:rPr sz="1750" b="1" spc="-5" dirty="0">
                <a:latin typeface="Calibri"/>
                <a:cs typeface="Calibri"/>
              </a:rPr>
              <a:t>pulled, </a:t>
            </a:r>
            <a:r>
              <a:rPr sz="1750" b="1" dirty="0">
                <a:latin typeface="Calibri"/>
                <a:cs typeface="Calibri"/>
              </a:rPr>
              <a:t>please </a:t>
            </a:r>
            <a:r>
              <a:rPr sz="1750" b="1" spc="-8" dirty="0">
                <a:latin typeface="Calibri"/>
                <a:cs typeface="Calibri"/>
              </a:rPr>
              <a:t>roll </a:t>
            </a:r>
            <a:r>
              <a:rPr sz="1750" b="1" spc="-5" dirty="0">
                <a:latin typeface="Calibri"/>
                <a:cs typeface="Calibri"/>
              </a:rPr>
              <a:t>that </a:t>
            </a:r>
            <a:r>
              <a:rPr sz="1750" b="1" spc="-8" dirty="0">
                <a:latin typeface="Calibri"/>
                <a:cs typeface="Calibri"/>
              </a:rPr>
              <a:t>data </a:t>
            </a:r>
            <a:r>
              <a:rPr sz="1750" b="1" dirty="0">
                <a:latin typeface="Calibri"/>
                <a:cs typeface="Calibri"/>
              </a:rPr>
              <a:t>up and </a:t>
            </a:r>
            <a:r>
              <a:rPr sz="1750" b="1" spc="-5" dirty="0">
                <a:latin typeface="Calibri"/>
                <a:cs typeface="Calibri"/>
              </a:rPr>
              <a:t>provide </a:t>
            </a:r>
            <a:r>
              <a:rPr sz="1750" b="1" dirty="0">
                <a:latin typeface="Calibri"/>
                <a:cs typeface="Calibri"/>
              </a:rPr>
              <a:t>a </a:t>
            </a:r>
            <a:r>
              <a:rPr sz="1750" b="1" spc="-5" dirty="0">
                <a:latin typeface="Calibri"/>
                <a:cs typeface="Calibri"/>
              </a:rPr>
              <a:t>summary level </a:t>
            </a:r>
            <a:r>
              <a:rPr sz="1750" b="1" spc="-8" dirty="0">
                <a:latin typeface="Calibri"/>
                <a:cs typeface="Calibri"/>
              </a:rPr>
              <a:t>overview </a:t>
            </a:r>
            <a:r>
              <a:rPr sz="1750" b="1" dirty="0">
                <a:latin typeface="Calibri"/>
                <a:cs typeface="Calibri"/>
              </a:rPr>
              <a:t>of </a:t>
            </a:r>
            <a:r>
              <a:rPr sz="1750" b="1" spc="-349" dirty="0">
                <a:latin typeface="Calibri"/>
                <a:cs typeface="Calibri"/>
              </a:rPr>
              <a:t> </a:t>
            </a:r>
            <a:r>
              <a:rPr sz="1750" b="1" spc="-5" dirty="0">
                <a:latin typeface="Calibri"/>
                <a:cs typeface="Calibri"/>
              </a:rPr>
              <a:t>your</a:t>
            </a:r>
            <a:r>
              <a:rPr sz="1750" b="1" spc="-18" dirty="0">
                <a:latin typeface="Calibri"/>
                <a:cs typeface="Calibri"/>
              </a:rPr>
              <a:t> inventory.</a:t>
            </a:r>
            <a:r>
              <a:rPr sz="1750" b="1" spc="-36" dirty="0">
                <a:latin typeface="Calibri"/>
                <a:cs typeface="Calibri"/>
              </a:rPr>
              <a:t> </a:t>
            </a:r>
            <a:r>
              <a:rPr sz="1750" b="1" spc="-26" dirty="0">
                <a:latin typeface="Calibri"/>
                <a:cs typeface="Calibri"/>
              </a:rPr>
              <a:t>We</a:t>
            </a:r>
            <a:r>
              <a:rPr sz="1750" b="1" dirty="0">
                <a:latin typeface="Calibri"/>
                <a:cs typeface="Calibri"/>
              </a:rPr>
              <a:t> </a:t>
            </a:r>
            <a:r>
              <a:rPr sz="1750" b="1" spc="-5" dirty="0">
                <a:latin typeface="Calibri"/>
                <a:cs typeface="Calibri"/>
              </a:rPr>
              <a:t>would</a:t>
            </a:r>
            <a:r>
              <a:rPr sz="1750" b="1" spc="-31" dirty="0">
                <a:latin typeface="Calibri"/>
                <a:cs typeface="Calibri"/>
              </a:rPr>
              <a:t> </a:t>
            </a:r>
            <a:r>
              <a:rPr sz="1750" b="1" spc="-13" dirty="0">
                <a:latin typeface="Calibri"/>
                <a:cs typeface="Calibri"/>
              </a:rPr>
              <a:t>like</a:t>
            </a:r>
            <a:r>
              <a:rPr sz="1750" b="1" spc="-18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to</a:t>
            </a:r>
            <a:r>
              <a:rPr sz="1750" b="1" dirty="0">
                <a:latin typeface="Calibri"/>
                <a:cs typeface="Calibri"/>
              </a:rPr>
              <a:t> know</a:t>
            </a:r>
            <a:r>
              <a:rPr sz="1750" b="1" spc="-13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how</a:t>
            </a:r>
            <a:r>
              <a:rPr sz="1750" b="1" spc="-26" dirty="0">
                <a:latin typeface="Calibri"/>
                <a:cs typeface="Calibri"/>
              </a:rPr>
              <a:t> </a:t>
            </a:r>
            <a:r>
              <a:rPr sz="1750" b="1" spc="-13" dirty="0">
                <a:latin typeface="Calibri"/>
                <a:cs typeface="Calibri"/>
              </a:rPr>
              <a:t>many</a:t>
            </a:r>
            <a:r>
              <a:rPr sz="1750" b="1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inventory</a:t>
            </a:r>
            <a:r>
              <a:rPr sz="1750" b="1" spc="-18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items</a:t>
            </a:r>
            <a:r>
              <a:rPr sz="1750" b="1" spc="-23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you</a:t>
            </a:r>
            <a:r>
              <a:rPr sz="1750" b="1" spc="-5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have</a:t>
            </a:r>
            <a:r>
              <a:rPr sz="1750" b="1" spc="-13" dirty="0">
                <a:latin typeface="Calibri"/>
                <a:cs typeface="Calibri"/>
              </a:rPr>
              <a:t> </a:t>
            </a:r>
            <a:r>
              <a:rPr sz="1750" b="1" spc="-5" dirty="0">
                <a:latin typeface="Calibri"/>
                <a:cs typeface="Calibri"/>
              </a:rPr>
              <a:t>with</a:t>
            </a:r>
            <a:r>
              <a:rPr sz="1750" b="1" spc="-18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each</a:t>
            </a:r>
            <a:r>
              <a:rPr sz="1750" b="1" spc="-5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rating</a:t>
            </a:r>
            <a:r>
              <a:rPr sz="1750" b="1" spc="-18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at</a:t>
            </a:r>
            <a:r>
              <a:rPr sz="1750" b="1" dirty="0">
                <a:latin typeface="Calibri"/>
                <a:cs typeface="Calibri"/>
              </a:rPr>
              <a:t> each</a:t>
            </a:r>
            <a:r>
              <a:rPr sz="1750" b="1" spc="-18" dirty="0">
                <a:latin typeface="Calibri"/>
                <a:cs typeface="Calibri"/>
              </a:rPr>
              <a:t> </a:t>
            </a:r>
            <a:r>
              <a:rPr sz="1750" b="1" spc="-13" dirty="0">
                <a:latin typeface="Calibri"/>
                <a:cs typeface="Calibri"/>
              </a:rPr>
              <a:t>store.</a:t>
            </a:r>
            <a:endParaRPr sz="175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1225" y="3739673"/>
            <a:ext cx="438373" cy="4383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90135" y="3740011"/>
            <a:ext cx="181536" cy="380081"/>
          </a:xfrm>
          <a:prstGeom prst="rect">
            <a:avLst/>
          </a:prstGeom>
        </p:spPr>
        <p:txBody>
          <a:bodyPr vert="horz" wrap="square" lIns="0" tIns="10645" rIns="0" bIns="0" rtlCol="0">
            <a:spAutoFit/>
          </a:bodyPr>
          <a:lstStyle/>
          <a:p>
            <a:pPr marL="11206">
              <a:spcBef>
                <a:spcPts val="83"/>
              </a:spcBef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45497" y="2453026"/>
            <a:ext cx="8851526" cy="108853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4482">
              <a:spcBef>
                <a:spcPts val="88"/>
              </a:spcBef>
            </a:pPr>
            <a:r>
              <a:rPr sz="1750" b="1" dirty="0">
                <a:latin typeface="Calibri"/>
                <a:cs typeface="Calibri"/>
              </a:rPr>
              <a:t>I </a:t>
            </a:r>
            <a:r>
              <a:rPr sz="1750" b="1" spc="-5" dirty="0">
                <a:latin typeface="Calibri"/>
                <a:cs typeface="Calibri"/>
              </a:rPr>
              <a:t>would </a:t>
            </a:r>
            <a:r>
              <a:rPr sz="1750" b="1" spc="-13" dirty="0">
                <a:latin typeface="Calibri"/>
                <a:cs typeface="Calibri"/>
              </a:rPr>
              <a:t>like </a:t>
            </a:r>
            <a:r>
              <a:rPr sz="1750" b="1" spc="-8" dirty="0">
                <a:latin typeface="Calibri"/>
                <a:cs typeface="Calibri"/>
              </a:rPr>
              <a:t>to </a:t>
            </a:r>
            <a:r>
              <a:rPr sz="1750" b="1" spc="-13" dirty="0">
                <a:latin typeface="Calibri"/>
                <a:cs typeface="Calibri"/>
              </a:rPr>
              <a:t>get </a:t>
            </a:r>
            <a:r>
              <a:rPr sz="1750" b="1" dirty="0">
                <a:latin typeface="Calibri"/>
                <a:cs typeface="Calibri"/>
              </a:rPr>
              <a:t>a </a:t>
            </a:r>
            <a:r>
              <a:rPr sz="1750" b="1" spc="-8" dirty="0">
                <a:latin typeface="Calibri"/>
                <a:cs typeface="Calibri"/>
              </a:rPr>
              <a:t>better understanding </a:t>
            </a:r>
            <a:r>
              <a:rPr sz="1750" b="1" dirty="0">
                <a:latin typeface="Calibri"/>
                <a:cs typeface="Calibri"/>
              </a:rPr>
              <a:t>of all of the </a:t>
            </a:r>
            <a:r>
              <a:rPr sz="1750" b="1" spc="-8" dirty="0">
                <a:latin typeface="Calibri"/>
                <a:cs typeface="Calibri"/>
              </a:rPr>
              <a:t>inventory </a:t>
            </a:r>
            <a:r>
              <a:rPr sz="1750" b="1" spc="-5" dirty="0">
                <a:latin typeface="Calibri"/>
                <a:cs typeface="Calibri"/>
              </a:rPr>
              <a:t>that would come </a:t>
            </a:r>
            <a:r>
              <a:rPr sz="1750" b="1" dirty="0">
                <a:latin typeface="Calibri"/>
                <a:cs typeface="Calibri"/>
              </a:rPr>
              <a:t>along </a:t>
            </a:r>
            <a:r>
              <a:rPr sz="1750" b="1" spc="-5" dirty="0">
                <a:latin typeface="Calibri"/>
                <a:cs typeface="Calibri"/>
              </a:rPr>
              <a:t>with </a:t>
            </a:r>
            <a:r>
              <a:rPr sz="1750" b="1" dirty="0">
                <a:latin typeface="Calibri"/>
                <a:cs typeface="Calibri"/>
              </a:rPr>
              <a:t>the </a:t>
            </a:r>
            <a:r>
              <a:rPr sz="1750" b="1" spc="-5" dirty="0">
                <a:latin typeface="Calibri"/>
                <a:cs typeface="Calibri"/>
              </a:rPr>
              <a:t>business. </a:t>
            </a:r>
            <a:r>
              <a:rPr sz="1750" b="1" spc="-349" dirty="0">
                <a:latin typeface="Calibri"/>
                <a:cs typeface="Calibri"/>
              </a:rPr>
              <a:t> </a:t>
            </a:r>
            <a:r>
              <a:rPr sz="1750" b="1" spc="-5" dirty="0">
                <a:latin typeface="Calibri"/>
                <a:cs typeface="Calibri"/>
              </a:rPr>
              <a:t>Please </a:t>
            </a:r>
            <a:r>
              <a:rPr sz="1750" b="1" dirty="0">
                <a:latin typeface="Calibri"/>
                <a:cs typeface="Calibri"/>
              </a:rPr>
              <a:t>pull </a:t>
            </a:r>
            <a:r>
              <a:rPr sz="1750" b="1" spc="-8" dirty="0">
                <a:latin typeface="Calibri"/>
                <a:cs typeface="Calibri"/>
              </a:rPr>
              <a:t>together </a:t>
            </a:r>
            <a:r>
              <a:rPr sz="1750" b="1" dirty="0">
                <a:latin typeface="Calibri"/>
                <a:cs typeface="Calibri"/>
              </a:rPr>
              <a:t>a </a:t>
            </a:r>
            <a:r>
              <a:rPr sz="1750" b="1" spc="-5" dirty="0">
                <a:latin typeface="Calibri"/>
                <a:cs typeface="Calibri"/>
              </a:rPr>
              <a:t>list </a:t>
            </a:r>
            <a:r>
              <a:rPr sz="1750" b="1" dirty="0">
                <a:latin typeface="Calibri"/>
                <a:cs typeface="Calibri"/>
              </a:rPr>
              <a:t>of each </a:t>
            </a:r>
            <a:r>
              <a:rPr sz="1750" b="1" spc="-8" dirty="0">
                <a:latin typeface="Calibri"/>
                <a:cs typeface="Calibri"/>
              </a:rPr>
              <a:t>inventory item you have </a:t>
            </a:r>
            <a:r>
              <a:rPr sz="1750" b="1" spc="-13" dirty="0">
                <a:latin typeface="Calibri"/>
                <a:cs typeface="Calibri"/>
              </a:rPr>
              <a:t>stocked, </a:t>
            </a:r>
            <a:r>
              <a:rPr sz="1750" b="1" spc="-5" dirty="0">
                <a:latin typeface="Calibri"/>
                <a:cs typeface="Calibri"/>
              </a:rPr>
              <a:t>including </a:t>
            </a:r>
            <a:r>
              <a:rPr sz="1750" b="1" dirty="0">
                <a:latin typeface="Calibri"/>
                <a:cs typeface="Calibri"/>
              </a:rPr>
              <a:t>the </a:t>
            </a:r>
            <a:r>
              <a:rPr sz="1750" b="1" spc="-8" dirty="0">
                <a:latin typeface="Calibri"/>
                <a:cs typeface="Calibri"/>
              </a:rPr>
              <a:t>store_id </a:t>
            </a:r>
            <a:r>
              <a:rPr sz="1750" b="1" spc="-23" dirty="0">
                <a:latin typeface="Calibri"/>
                <a:cs typeface="Calibri"/>
              </a:rPr>
              <a:t>number, </a:t>
            </a:r>
            <a:r>
              <a:rPr sz="1750" b="1" dirty="0">
                <a:latin typeface="Calibri"/>
                <a:cs typeface="Calibri"/>
              </a:rPr>
              <a:t>the </a:t>
            </a:r>
            <a:r>
              <a:rPr sz="1750" b="1" spc="5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inventory_id, </a:t>
            </a:r>
            <a:r>
              <a:rPr sz="1750" b="1" dirty="0">
                <a:latin typeface="Calibri"/>
                <a:cs typeface="Calibri"/>
              </a:rPr>
              <a:t>the</a:t>
            </a:r>
            <a:r>
              <a:rPr sz="1750" b="1" spc="-8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name</a:t>
            </a:r>
            <a:r>
              <a:rPr sz="1750" b="1" spc="-36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of</a:t>
            </a:r>
            <a:r>
              <a:rPr sz="1750" b="1" spc="5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the</a:t>
            </a:r>
            <a:r>
              <a:rPr sz="1750" b="1" spc="-5" dirty="0">
                <a:latin typeface="Calibri"/>
                <a:cs typeface="Calibri"/>
              </a:rPr>
              <a:t> film, </a:t>
            </a:r>
            <a:r>
              <a:rPr sz="1750" b="1" dirty="0">
                <a:latin typeface="Calibri"/>
                <a:cs typeface="Calibri"/>
              </a:rPr>
              <a:t>the</a:t>
            </a:r>
            <a:r>
              <a:rPr sz="1750" b="1" spc="-13" dirty="0">
                <a:latin typeface="Calibri"/>
                <a:cs typeface="Calibri"/>
              </a:rPr>
              <a:t> </a:t>
            </a:r>
            <a:r>
              <a:rPr sz="1750" b="1" spc="-18" dirty="0">
                <a:latin typeface="Calibri"/>
                <a:cs typeface="Calibri"/>
              </a:rPr>
              <a:t>film’s</a:t>
            </a:r>
            <a:r>
              <a:rPr sz="1750" b="1" spc="-8" dirty="0">
                <a:latin typeface="Calibri"/>
                <a:cs typeface="Calibri"/>
              </a:rPr>
              <a:t> rating,</a:t>
            </a:r>
            <a:r>
              <a:rPr sz="1750" b="1" spc="-18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its</a:t>
            </a:r>
            <a:r>
              <a:rPr sz="1750" b="1" spc="-5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rental</a:t>
            </a:r>
            <a:r>
              <a:rPr sz="1750" b="1" spc="-23" dirty="0">
                <a:latin typeface="Calibri"/>
                <a:cs typeface="Calibri"/>
              </a:rPr>
              <a:t> rate</a:t>
            </a:r>
            <a:r>
              <a:rPr sz="1750" b="1" spc="-8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and </a:t>
            </a:r>
            <a:r>
              <a:rPr sz="1750" b="1" spc="-8" dirty="0">
                <a:latin typeface="Calibri"/>
                <a:cs typeface="Calibri"/>
              </a:rPr>
              <a:t>replacement</a:t>
            </a:r>
            <a:r>
              <a:rPr sz="1750" b="1" spc="-23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cost.</a:t>
            </a:r>
            <a:endParaRPr sz="175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1224" y="2398049"/>
            <a:ext cx="438373" cy="4383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390134" y="2398946"/>
            <a:ext cx="181536" cy="380081"/>
          </a:xfrm>
          <a:prstGeom prst="rect">
            <a:avLst/>
          </a:prstGeom>
        </p:spPr>
        <p:txBody>
          <a:bodyPr vert="horz" wrap="square" lIns="0" tIns="10645" rIns="0" bIns="0" rtlCol="0">
            <a:spAutoFit/>
          </a:bodyPr>
          <a:lstStyle/>
          <a:p>
            <a:pPr marL="11206">
              <a:spcBef>
                <a:spcPts val="83"/>
              </a:spcBef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45497" y="5005038"/>
            <a:ext cx="8949018" cy="13578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750" b="1" spc="-13" dirty="0">
                <a:latin typeface="Calibri"/>
                <a:cs typeface="Calibri"/>
              </a:rPr>
              <a:t>Similarly,</a:t>
            </a:r>
            <a:r>
              <a:rPr sz="1750" b="1" spc="-26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we</a:t>
            </a:r>
            <a:r>
              <a:rPr sz="1750" b="1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want to</a:t>
            </a:r>
            <a:r>
              <a:rPr sz="1750" b="1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understand</a:t>
            </a:r>
            <a:r>
              <a:rPr sz="1750" b="1" spc="-26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how</a:t>
            </a:r>
            <a:r>
              <a:rPr sz="1750" b="1" spc="-18" dirty="0">
                <a:latin typeface="Calibri"/>
                <a:cs typeface="Calibri"/>
              </a:rPr>
              <a:t> </a:t>
            </a:r>
            <a:r>
              <a:rPr sz="1750" b="1" spc="-5" dirty="0">
                <a:latin typeface="Calibri"/>
                <a:cs typeface="Calibri"/>
              </a:rPr>
              <a:t>diversified</a:t>
            </a:r>
            <a:r>
              <a:rPr sz="1750" b="1" spc="-31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the</a:t>
            </a:r>
            <a:r>
              <a:rPr sz="1750" b="1" spc="5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inventory </a:t>
            </a:r>
            <a:r>
              <a:rPr sz="1750" b="1" dirty="0">
                <a:latin typeface="Calibri"/>
                <a:cs typeface="Calibri"/>
              </a:rPr>
              <a:t>is</a:t>
            </a:r>
            <a:r>
              <a:rPr sz="1750" b="1" spc="-23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in </a:t>
            </a:r>
            <a:r>
              <a:rPr sz="1750" b="1" spc="-8" dirty="0">
                <a:latin typeface="Calibri"/>
                <a:cs typeface="Calibri"/>
              </a:rPr>
              <a:t>terms </a:t>
            </a:r>
            <a:r>
              <a:rPr sz="1750" b="1" dirty="0">
                <a:latin typeface="Calibri"/>
                <a:cs typeface="Calibri"/>
              </a:rPr>
              <a:t>of</a:t>
            </a:r>
            <a:r>
              <a:rPr sz="1750" b="1" spc="13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replacement</a:t>
            </a:r>
            <a:r>
              <a:rPr sz="1750" b="1" spc="-23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cost. </a:t>
            </a:r>
            <a:r>
              <a:rPr sz="1750" b="1" spc="-31" dirty="0">
                <a:latin typeface="Calibri"/>
                <a:cs typeface="Calibri"/>
              </a:rPr>
              <a:t>We</a:t>
            </a:r>
            <a:r>
              <a:rPr sz="1750" b="1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want</a:t>
            </a:r>
            <a:r>
              <a:rPr sz="1750" b="1" spc="8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to</a:t>
            </a:r>
            <a:endParaRPr sz="1750">
              <a:latin typeface="Calibri"/>
              <a:cs typeface="Calibri"/>
            </a:endParaRPr>
          </a:p>
          <a:p>
            <a:pPr marL="11206">
              <a:spcBef>
                <a:spcPts val="5"/>
              </a:spcBef>
            </a:pPr>
            <a:r>
              <a:rPr sz="1750" b="1" dirty="0">
                <a:latin typeface="Calibri"/>
                <a:cs typeface="Calibri"/>
              </a:rPr>
              <a:t>see</a:t>
            </a:r>
            <a:r>
              <a:rPr sz="1750" b="1" spc="-18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how</a:t>
            </a:r>
            <a:r>
              <a:rPr sz="1750" b="1" spc="-18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big</a:t>
            </a:r>
            <a:r>
              <a:rPr sz="1750" b="1" spc="-8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of</a:t>
            </a:r>
            <a:r>
              <a:rPr sz="1750" b="1" spc="5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a hit it</a:t>
            </a:r>
            <a:r>
              <a:rPr sz="1750" b="1" spc="-5" dirty="0">
                <a:latin typeface="Calibri"/>
                <a:cs typeface="Calibri"/>
              </a:rPr>
              <a:t> would</a:t>
            </a:r>
            <a:r>
              <a:rPr sz="1750" b="1" spc="-26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be</a:t>
            </a:r>
            <a:r>
              <a:rPr sz="1750" b="1" spc="-8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if</a:t>
            </a:r>
            <a:r>
              <a:rPr sz="1750" b="1" spc="5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a</a:t>
            </a:r>
            <a:r>
              <a:rPr sz="1750" b="1" spc="5" dirty="0">
                <a:latin typeface="Calibri"/>
                <a:cs typeface="Calibri"/>
              </a:rPr>
              <a:t> </a:t>
            </a:r>
            <a:r>
              <a:rPr sz="1750" b="1" spc="-5" dirty="0">
                <a:latin typeface="Calibri"/>
                <a:cs typeface="Calibri"/>
              </a:rPr>
              <a:t>certain</a:t>
            </a:r>
            <a:r>
              <a:rPr sz="1750" b="1" spc="-31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category</a:t>
            </a:r>
            <a:r>
              <a:rPr sz="1750" b="1" spc="-26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of</a:t>
            </a:r>
            <a:r>
              <a:rPr sz="1750" b="1" spc="8" dirty="0">
                <a:latin typeface="Calibri"/>
                <a:cs typeface="Calibri"/>
              </a:rPr>
              <a:t> </a:t>
            </a:r>
            <a:r>
              <a:rPr sz="1750" b="1" spc="-5" dirty="0">
                <a:latin typeface="Calibri"/>
                <a:cs typeface="Calibri"/>
              </a:rPr>
              <a:t>film became</a:t>
            </a:r>
            <a:r>
              <a:rPr sz="1750" b="1" dirty="0">
                <a:latin typeface="Calibri"/>
                <a:cs typeface="Calibri"/>
              </a:rPr>
              <a:t> </a:t>
            </a:r>
            <a:r>
              <a:rPr sz="1750" b="1" spc="-5" dirty="0">
                <a:latin typeface="Calibri"/>
                <a:cs typeface="Calibri"/>
              </a:rPr>
              <a:t>unpopular</a:t>
            </a:r>
            <a:r>
              <a:rPr sz="1750" b="1" spc="-26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at</a:t>
            </a:r>
            <a:r>
              <a:rPr sz="1750" b="1" dirty="0">
                <a:latin typeface="Calibri"/>
                <a:cs typeface="Calibri"/>
              </a:rPr>
              <a:t> a</a:t>
            </a:r>
            <a:r>
              <a:rPr sz="1750" b="1" spc="5" dirty="0">
                <a:latin typeface="Calibri"/>
                <a:cs typeface="Calibri"/>
              </a:rPr>
              <a:t> </a:t>
            </a:r>
            <a:r>
              <a:rPr sz="1750" b="1" spc="-5" dirty="0">
                <a:latin typeface="Calibri"/>
                <a:cs typeface="Calibri"/>
              </a:rPr>
              <a:t>certain</a:t>
            </a:r>
            <a:r>
              <a:rPr sz="1750" b="1" spc="-18" dirty="0">
                <a:latin typeface="Calibri"/>
                <a:cs typeface="Calibri"/>
              </a:rPr>
              <a:t> </a:t>
            </a:r>
            <a:r>
              <a:rPr sz="1750" b="1" spc="-13" dirty="0">
                <a:latin typeface="Calibri"/>
                <a:cs typeface="Calibri"/>
              </a:rPr>
              <a:t>store.</a:t>
            </a:r>
            <a:endParaRPr sz="1750">
              <a:latin typeface="Calibri"/>
              <a:cs typeface="Calibri"/>
            </a:endParaRPr>
          </a:p>
          <a:p>
            <a:pPr marL="11206" marR="145119"/>
            <a:r>
              <a:rPr sz="1750" b="1" spc="-26" dirty="0">
                <a:latin typeface="Calibri"/>
                <a:cs typeface="Calibri"/>
              </a:rPr>
              <a:t>We </a:t>
            </a:r>
            <a:r>
              <a:rPr sz="1750" b="1" spc="-5" dirty="0">
                <a:latin typeface="Calibri"/>
                <a:cs typeface="Calibri"/>
              </a:rPr>
              <a:t>would </a:t>
            </a:r>
            <a:r>
              <a:rPr sz="1750" b="1" spc="-13" dirty="0">
                <a:latin typeface="Calibri"/>
                <a:cs typeface="Calibri"/>
              </a:rPr>
              <a:t>like </a:t>
            </a:r>
            <a:r>
              <a:rPr sz="1750" b="1" spc="-8" dirty="0">
                <a:latin typeface="Calibri"/>
                <a:cs typeface="Calibri"/>
              </a:rPr>
              <a:t>to </a:t>
            </a:r>
            <a:r>
              <a:rPr sz="1750" b="1" dirty="0">
                <a:latin typeface="Calibri"/>
                <a:cs typeface="Calibri"/>
              </a:rPr>
              <a:t>see the </a:t>
            </a:r>
            <a:r>
              <a:rPr sz="1750" b="1" spc="-5" dirty="0">
                <a:latin typeface="Calibri"/>
                <a:cs typeface="Calibri"/>
              </a:rPr>
              <a:t>number </a:t>
            </a:r>
            <a:r>
              <a:rPr sz="1750" b="1" dirty="0">
                <a:latin typeface="Calibri"/>
                <a:cs typeface="Calibri"/>
              </a:rPr>
              <a:t>of </a:t>
            </a:r>
            <a:r>
              <a:rPr sz="1750" b="1" spc="-5" dirty="0">
                <a:latin typeface="Calibri"/>
                <a:cs typeface="Calibri"/>
              </a:rPr>
              <a:t>films, </a:t>
            </a:r>
            <a:r>
              <a:rPr sz="1750" b="1" dirty="0">
                <a:latin typeface="Calibri"/>
                <a:cs typeface="Calibri"/>
              </a:rPr>
              <a:t>as </a:t>
            </a:r>
            <a:r>
              <a:rPr sz="1750" b="1" spc="-5" dirty="0">
                <a:latin typeface="Calibri"/>
                <a:cs typeface="Calibri"/>
              </a:rPr>
              <a:t>well </a:t>
            </a:r>
            <a:r>
              <a:rPr sz="1750" b="1" dirty="0">
                <a:latin typeface="Calibri"/>
                <a:cs typeface="Calibri"/>
              </a:rPr>
              <a:t>as the </a:t>
            </a:r>
            <a:r>
              <a:rPr sz="1750" b="1" spc="-18" dirty="0">
                <a:latin typeface="Calibri"/>
                <a:cs typeface="Calibri"/>
              </a:rPr>
              <a:t>average </a:t>
            </a:r>
            <a:r>
              <a:rPr sz="1750" b="1" spc="-8" dirty="0">
                <a:latin typeface="Calibri"/>
                <a:cs typeface="Calibri"/>
              </a:rPr>
              <a:t>replacement cost, </a:t>
            </a:r>
            <a:r>
              <a:rPr sz="1750" b="1" dirty="0">
                <a:latin typeface="Calibri"/>
                <a:cs typeface="Calibri"/>
              </a:rPr>
              <a:t>and </a:t>
            </a:r>
            <a:r>
              <a:rPr sz="1750" b="1" spc="-5" dirty="0">
                <a:latin typeface="Calibri"/>
                <a:cs typeface="Calibri"/>
              </a:rPr>
              <a:t>total </a:t>
            </a:r>
            <a:r>
              <a:rPr sz="1750" b="1" spc="-8" dirty="0">
                <a:latin typeface="Calibri"/>
                <a:cs typeface="Calibri"/>
              </a:rPr>
              <a:t>replacement </a:t>
            </a:r>
            <a:r>
              <a:rPr sz="1750" b="1" spc="-349" dirty="0">
                <a:latin typeface="Calibri"/>
                <a:cs typeface="Calibri"/>
              </a:rPr>
              <a:t> </a:t>
            </a:r>
            <a:r>
              <a:rPr sz="1750" b="1" spc="-8" dirty="0">
                <a:latin typeface="Calibri"/>
                <a:cs typeface="Calibri"/>
              </a:rPr>
              <a:t>cost,</a:t>
            </a:r>
            <a:r>
              <a:rPr sz="1750" b="1" spc="-13" dirty="0">
                <a:latin typeface="Calibri"/>
                <a:cs typeface="Calibri"/>
              </a:rPr>
              <a:t> </a:t>
            </a:r>
            <a:r>
              <a:rPr sz="1750" b="1" spc="-5" dirty="0">
                <a:latin typeface="Calibri"/>
                <a:cs typeface="Calibri"/>
              </a:rPr>
              <a:t>sliced</a:t>
            </a:r>
            <a:r>
              <a:rPr sz="1750" b="1" spc="-31" dirty="0">
                <a:latin typeface="Calibri"/>
                <a:cs typeface="Calibri"/>
              </a:rPr>
              <a:t> </a:t>
            </a:r>
            <a:r>
              <a:rPr sz="1750" b="1" spc="-5" dirty="0">
                <a:latin typeface="Calibri"/>
                <a:cs typeface="Calibri"/>
              </a:rPr>
              <a:t>by</a:t>
            </a:r>
            <a:r>
              <a:rPr sz="1750" b="1" dirty="0">
                <a:latin typeface="Calibri"/>
                <a:cs typeface="Calibri"/>
              </a:rPr>
              <a:t> </a:t>
            </a:r>
            <a:r>
              <a:rPr sz="1750" b="1" spc="-13" dirty="0">
                <a:latin typeface="Calibri"/>
                <a:cs typeface="Calibri"/>
              </a:rPr>
              <a:t>store</a:t>
            </a:r>
            <a:r>
              <a:rPr sz="1750" b="1" spc="-18" dirty="0">
                <a:latin typeface="Calibri"/>
                <a:cs typeface="Calibri"/>
              </a:rPr>
              <a:t> </a:t>
            </a:r>
            <a:r>
              <a:rPr sz="1750" b="1" dirty="0">
                <a:latin typeface="Calibri"/>
                <a:cs typeface="Calibri"/>
              </a:rPr>
              <a:t>and</a:t>
            </a:r>
            <a:r>
              <a:rPr sz="1750" b="1" spc="-5" dirty="0">
                <a:latin typeface="Calibri"/>
                <a:cs typeface="Calibri"/>
              </a:rPr>
              <a:t> film </a:t>
            </a:r>
            <a:r>
              <a:rPr sz="1750" b="1" spc="-18" dirty="0">
                <a:latin typeface="Calibri"/>
                <a:cs typeface="Calibri"/>
              </a:rPr>
              <a:t>category.</a:t>
            </a:r>
            <a:endParaRPr sz="175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1783" y="4945243"/>
            <a:ext cx="438373" cy="43837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390157" y="4946139"/>
            <a:ext cx="181536" cy="380081"/>
          </a:xfrm>
          <a:prstGeom prst="rect">
            <a:avLst/>
          </a:prstGeom>
        </p:spPr>
        <p:txBody>
          <a:bodyPr vert="horz" wrap="square" lIns="0" tIns="10645" rIns="0" bIns="0" rtlCol="0">
            <a:spAutoFit/>
          </a:bodyPr>
          <a:lstStyle/>
          <a:p>
            <a:pPr marL="11206">
              <a:spcBef>
                <a:spcPts val="83"/>
              </a:spcBef>
            </a:pPr>
            <a:r>
              <a:rPr sz="2400" b="1" spc="-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10420607" y="6595666"/>
            <a:ext cx="169481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">
              <a:lnSpc>
                <a:spcPts val="592"/>
              </a:lnSpc>
            </a:pPr>
            <a:r>
              <a:rPr spc="-5" dirty="0"/>
              <a:t>*Copyright 2019,</a:t>
            </a:r>
            <a:r>
              <a:rPr dirty="0"/>
              <a:t> </a:t>
            </a:r>
            <a:r>
              <a:rPr spc="-5" dirty="0"/>
              <a:t>Excel</a:t>
            </a:r>
            <a:r>
              <a:rPr spc="5" dirty="0"/>
              <a:t> </a:t>
            </a:r>
            <a:r>
              <a:rPr spc="-5" dirty="0"/>
              <a:t>Maven</a:t>
            </a:r>
            <a:r>
              <a:rPr dirty="0"/>
              <a:t> &amp;</a:t>
            </a:r>
            <a:r>
              <a:rPr spc="5" dirty="0"/>
              <a:t> </a:t>
            </a:r>
            <a:r>
              <a:rPr spc="-5" dirty="0"/>
              <a:t>Maven</a:t>
            </a:r>
            <a:r>
              <a:rPr spc="5" dirty="0"/>
              <a:t> </a:t>
            </a:r>
            <a:r>
              <a:rPr spc="-5" dirty="0"/>
              <a:t>Analytics,</a:t>
            </a:r>
            <a:r>
              <a:rPr spc="8" dirty="0"/>
              <a:t> </a:t>
            </a:r>
            <a:r>
              <a:rPr spc="-5" dirty="0"/>
              <a:t>LLC</a:t>
            </a:r>
          </a:p>
        </p:txBody>
      </p:sp>
      <p:pic>
        <p:nvPicPr>
          <p:cNvPr id="18" name="object 3">
            <a:extLst>
              <a:ext uri="{FF2B5EF4-FFF2-40B4-BE49-F238E27FC236}">
                <a16:creationId xmlns:a16="http://schemas.microsoft.com/office/drawing/2014/main" id="{9339D8A7-DF17-4480-AA8B-238788EAADB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 flipV="1">
            <a:off x="0" y="588367"/>
            <a:ext cx="12192000" cy="457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109184"/>
            <a:ext cx="9140974" cy="50375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897763">
              <a:spcBef>
                <a:spcPts val="88"/>
              </a:spcBef>
            </a:pPr>
            <a:r>
              <a:rPr kumimoji="0" lang="en-US" sz="3200" b="0" i="0" u="none" strike="noStrike" kern="0" cap="none" spc="-8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INTRODUCING</a:t>
            </a:r>
            <a:r>
              <a:rPr kumimoji="0" lang="en-US" sz="3200" b="0" i="0" u="none" strike="noStrike" kern="0" cap="none" spc="26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US" sz="3200" b="0" i="0" u="none" strike="noStrike" kern="0" cap="none" spc="-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THE</a:t>
            </a:r>
            <a:r>
              <a:rPr kumimoji="0" lang="en-US" sz="3200" b="0" i="0" u="none" strike="noStrike" kern="0" cap="none" spc="8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FINAL </a:t>
            </a:r>
            <a:r>
              <a:rPr kumimoji="0" lang="en-US" sz="3200" b="1" i="0" u="none" strike="noStrike" kern="0" cap="none" spc="-13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COURSE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US" sz="3200" b="1" i="0" u="none" strike="noStrike" kern="0" cap="none" spc="-18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PROJECT</a:t>
            </a:r>
            <a:endParaRPr spc="-8" dirty="0"/>
          </a:p>
        </p:txBody>
      </p:sp>
      <p:sp>
        <p:nvSpPr>
          <p:cNvPr id="4" name="object 4"/>
          <p:cNvSpPr txBox="1"/>
          <p:nvPr/>
        </p:nvSpPr>
        <p:spPr>
          <a:xfrm>
            <a:off x="1833954" y="926170"/>
            <a:ext cx="9748446" cy="1088533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914400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My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partner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want to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come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by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lang="en-US" sz="1750" b="1" i="0" u="none" strike="noStrike" kern="1200" cap="none" spc="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stores</a:t>
            </a:r>
            <a:r>
              <a:rPr kumimoji="0" lang="en-US" sz="175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person</a:t>
            </a:r>
            <a:r>
              <a:rPr kumimoji="0" lang="en-US" sz="175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meet</a:t>
            </a:r>
            <a:r>
              <a:rPr kumimoji="0" lang="en-US" sz="175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managers.</a:t>
            </a:r>
            <a:r>
              <a:rPr kumimoji="0" lang="en-US" sz="175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Please</a:t>
            </a:r>
            <a:r>
              <a:rPr kumimoji="0" lang="en-US" sz="1750" b="1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send</a:t>
            </a:r>
            <a:r>
              <a:rPr kumimoji="0" lang="en-US" sz="175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over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120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managers’</a:t>
            </a:r>
            <a:r>
              <a:rPr kumimoji="0" lang="en-US" sz="175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names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at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each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store,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full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address</a:t>
            </a:r>
            <a:r>
              <a:rPr kumimoji="0" lang="en-US" sz="175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lang="en-US" sz="17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property</a:t>
            </a:r>
            <a:r>
              <a:rPr kumimoji="0" lang="en-US" sz="175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(street</a:t>
            </a:r>
            <a:r>
              <a:rPr kumimoji="0" lang="en-US" sz="175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address,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district,</a:t>
            </a:r>
            <a:r>
              <a:rPr kumimoji="0" lang="en-US" sz="1750" b="1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city,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120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country</a:t>
            </a:r>
            <a:r>
              <a:rPr kumimoji="0" lang="en-US" sz="1750" b="1" i="0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please).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9680" y="911265"/>
            <a:ext cx="438373" cy="4383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78590" y="911669"/>
            <a:ext cx="181536" cy="390853"/>
          </a:xfrm>
          <a:prstGeom prst="rect">
            <a:avLst/>
          </a:prstGeom>
        </p:spPr>
        <p:txBody>
          <a:bodyPr vert="horz" wrap="square" lIns="0" tIns="10645" rIns="0" bIns="0" rtlCol="0">
            <a:spAutoFit/>
          </a:bodyPr>
          <a:lstStyle/>
          <a:p>
            <a:pPr marL="11206">
              <a:spcBef>
                <a:spcPts val="83"/>
              </a:spcBef>
            </a:pPr>
            <a:r>
              <a:rPr sz="2470" b="1"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247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33954" y="3705928"/>
            <a:ext cx="9005048" cy="13578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914400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My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partner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want to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come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by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lang="en-US" sz="1750" b="1" i="0" u="none" strike="noStrike" kern="1200" cap="none" spc="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stores</a:t>
            </a:r>
            <a:r>
              <a:rPr kumimoji="0" lang="en-US" sz="175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person</a:t>
            </a:r>
            <a:r>
              <a:rPr kumimoji="0" lang="en-US" sz="175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meet</a:t>
            </a:r>
            <a:r>
              <a:rPr kumimoji="0" lang="en-US" sz="175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managers.</a:t>
            </a:r>
            <a:r>
              <a:rPr kumimoji="0" lang="en-US" sz="175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Please</a:t>
            </a:r>
            <a:r>
              <a:rPr kumimoji="0" lang="en-US" sz="1750" b="1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send</a:t>
            </a:r>
            <a:r>
              <a:rPr kumimoji="0" lang="en-US" sz="175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over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120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managers’</a:t>
            </a:r>
            <a:r>
              <a:rPr kumimoji="0" lang="en-US" sz="175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names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at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each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store,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full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address</a:t>
            </a:r>
            <a:r>
              <a:rPr kumimoji="0" lang="en-US" sz="175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lang="en-US" sz="17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property</a:t>
            </a:r>
            <a:r>
              <a:rPr kumimoji="0" lang="en-US" sz="175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(street</a:t>
            </a:r>
            <a:r>
              <a:rPr kumimoji="0" lang="en-US" sz="175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address,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district,</a:t>
            </a:r>
            <a:r>
              <a:rPr kumimoji="0" lang="en-US" sz="1750" b="1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city,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120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country</a:t>
            </a:r>
            <a:r>
              <a:rPr kumimoji="0" lang="en-US" sz="1750" b="1" i="0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please).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9682" y="3734055"/>
            <a:ext cx="438373" cy="4383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378592" y="3735176"/>
            <a:ext cx="181536" cy="390853"/>
          </a:xfrm>
          <a:prstGeom prst="rect">
            <a:avLst/>
          </a:prstGeom>
        </p:spPr>
        <p:txBody>
          <a:bodyPr vert="horz" wrap="square" lIns="0" tIns="10645" rIns="0" bIns="0" rtlCol="0">
            <a:spAutoFit/>
          </a:bodyPr>
          <a:lstStyle/>
          <a:p>
            <a:pPr marL="11206">
              <a:spcBef>
                <a:spcPts val="83"/>
              </a:spcBef>
            </a:pPr>
            <a:r>
              <a:rPr sz="2470" b="1"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247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62653" y="2214001"/>
            <a:ext cx="9312649" cy="13578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914400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My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partner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want to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come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by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lang="en-US" sz="1750" b="1" i="0" u="none" strike="noStrike" kern="1200" cap="none" spc="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stores</a:t>
            </a:r>
            <a:r>
              <a:rPr kumimoji="0" lang="en-US" sz="175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person</a:t>
            </a:r>
            <a:r>
              <a:rPr kumimoji="0" lang="en-US" sz="175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meet</a:t>
            </a:r>
            <a:r>
              <a:rPr kumimoji="0" lang="en-US" sz="175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managers.</a:t>
            </a:r>
            <a:r>
              <a:rPr kumimoji="0" lang="en-US" sz="175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Please</a:t>
            </a:r>
            <a:r>
              <a:rPr kumimoji="0" lang="en-US" sz="1750" b="1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send</a:t>
            </a:r>
            <a:r>
              <a:rPr kumimoji="0" lang="en-US" sz="175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over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120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managers’</a:t>
            </a:r>
            <a:r>
              <a:rPr kumimoji="0" lang="en-US" sz="175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names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at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each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store,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full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address</a:t>
            </a:r>
            <a:r>
              <a:rPr kumimoji="0" lang="en-US" sz="175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lang="en-US" sz="17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property</a:t>
            </a:r>
            <a:r>
              <a:rPr kumimoji="0" lang="en-US" sz="175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(street</a:t>
            </a:r>
            <a:r>
              <a:rPr kumimoji="0" lang="en-US" sz="175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address,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district,</a:t>
            </a:r>
            <a:r>
              <a:rPr kumimoji="0" lang="en-US" sz="1750" b="1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city,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120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country</a:t>
            </a:r>
            <a:r>
              <a:rPr kumimoji="0" lang="en-US" sz="1750" b="1" i="0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please).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8379" y="2325768"/>
            <a:ext cx="438373" cy="4383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407289" y="2327225"/>
            <a:ext cx="181536" cy="390853"/>
          </a:xfrm>
          <a:prstGeom prst="rect">
            <a:avLst/>
          </a:prstGeom>
        </p:spPr>
        <p:txBody>
          <a:bodyPr vert="horz" wrap="square" lIns="0" tIns="10645" rIns="0" bIns="0" rtlCol="0">
            <a:spAutoFit/>
          </a:bodyPr>
          <a:lstStyle/>
          <a:p>
            <a:pPr marL="11206">
              <a:spcBef>
                <a:spcPts val="83"/>
              </a:spcBef>
            </a:pPr>
            <a:r>
              <a:rPr sz="2470" b="1" spc="-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247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39333" y="5263064"/>
            <a:ext cx="9126070" cy="13578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 marR="0" lvl="0" indent="0" algn="l" defTabSz="914400" rtl="0" eaLnBrk="1" fontAlgn="auto" latinLnBrk="0" hangingPunct="1">
              <a:lnSpc>
                <a:spcPct val="100000"/>
              </a:lnSpc>
              <a:spcBef>
                <a:spcPts val="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My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partner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want to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come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by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lang="en-US" sz="1750" b="1" i="0" u="none" strike="noStrike" kern="1200" cap="none" spc="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stores</a:t>
            </a:r>
            <a:r>
              <a:rPr kumimoji="0" lang="en-US" sz="175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person</a:t>
            </a:r>
            <a:r>
              <a:rPr kumimoji="0" lang="en-US" sz="175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meet</a:t>
            </a:r>
            <a:r>
              <a:rPr kumimoji="0" lang="en-US" sz="175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managers.</a:t>
            </a:r>
            <a:r>
              <a:rPr kumimoji="0" lang="en-US" sz="175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Please</a:t>
            </a:r>
            <a:r>
              <a:rPr kumimoji="0" lang="en-US" sz="1750" b="1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send</a:t>
            </a:r>
            <a:r>
              <a:rPr kumimoji="0" lang="en-US" sz="175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over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120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managers’</a:t>
            </a:r>
            <a:r>
              <a:rPr kumimoji="0" lang="en-US" sz="175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names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at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each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1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store,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full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address</a:t>
            </a:r>
            <a:r>
              <a:rPr kumimoji="0" lang="en-US" sz="1750" b="1" i="0" u="none" strike="noStrike" kern="1200" cap="none" spc="-3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lang="en-US" sz="1750" b="1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lang="en-US" sz="1750" b="1" i="0" u="none" strike="noStrike" kern="1200" cap="none" spc="-1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property</a:t>
            </a:r>
            <a:r>
              <a:rPr kumimoji="0" lang="en-US" sz="175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(street</a:t>
            </a:r>
            <a:r>
              <a:rPr kumimoji="0" lang="en-US" sz="175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address,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district,</a:t>
            </a:r>
            <a:r>
              <a:rPr kumimoji="0" lang="en-US" sz="1750" b="1" i="0" u="none" strike="noStrike" kern="1200" cap="none" spc="-26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-23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city,</a:t>
            </a:r>
            <a:r>
              <a:rPr kumimoji="0" lang="en-US" sz="1750" b="1" i="0" u="none" strike="noStrike" kern="1200" cap="none" spc="-8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1206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country</a:t>
            </a:r>
            <a:r>
              <a:rPr kumimoji="0" lang="en-US" sz="1750" b="1" i="0" u="none" strike="noStrike" kern="1200" cap="none" spc="-57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lang="en-US" sz="1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please).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5618" y="5340384"/>
            <a:ext cx="438373" cy="43837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383992" y="5341548"/>
            <a:ext cx="181536" cy="390853"/>
          </a:xfrm>
          <a:prstGeom prst="rect">
            <a:avLst/>
          </a:prstGeom>
        </p:spPr>
        <p:txBody>
          <a:bodyPr vert="horz" wrap="square" lIns="0" tIns="10645" rIns="0" bIns="0" rtlCol="0">
            <a:spAutoFit/>
          </a:bodyPr>
          <a:lstStyle/>
          <a:p>
            <a:pPr marL="11206">
              <a:spcBef>
                <a:spcPts val="83"/>
              </a:spcBef>
            </a:pPr>
            <a:r>
              <a:rPr sz="2470" b="1"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2470">
              <a:latin typeface="Calibri"/>
              <a:cs typeface="Calibri"/>
            </a:endParaRPr>
          </a:p>
        </p:txBody>
      </p:sp>
      <p:pic>
        <p:nvPicPr>
          <p:cNvPr id="17" name="object 3">
            <a:extLst>
              <a:ext uri="{FF2B5EF4-FFF2-40B4-BE49-F238E27FC236}">
                <a16:creationId xmlns:a16="http://schemas.microsoft.com/office/drawing/2014/main" id="{5E5F0E23-062F-49BD-A199-6F986A5A71C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 flipV="1">
            <a:off x="0" y="588367"/>
            <a:ext cx="12192000" cy="457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62542" y="6616874"/>
            <a:ext cx="1672060" cy="103767"/>
          </a:xfrm>
          <a:prstGeom prst="rect">
            <a:avLst/>
          </a:prstGeom>
        </p:spPr>
        <p:txBody>
          <a:bodyPr vert="horz" wrap="square" lIns="0" tIns="12529" rIns="0" bIns="0" rtlCol="0">
            <a:spAutoFit/>
          </a:bodyPr>
          <a:lstStyle/>
          <a:p>
            <a:pPr marL="12530">
              <a:lnSpc>
                <a:spcPct val="100000"/>
              </a:lnSpc>
              <a:spcBef>
                <a:spcPts val="99"/>
              </a:spcBef>
            </a:pPr>
            <a:r>
              <a:rPr sz="592" i="1" spc="-5" dirty="0">
                <a:solidFill>
                  <a:srgbClr val="7E7E7E"/>
                </a:solidFill>
                <a:latin typeface="Calibri"/>
                <a:cs typeface="Calibri"/>
              </a:rPr>
              <a:t>*Copyright 2019,</a:t>
            </a:r>
            <a:r>
              <a:rPr sz="592" i="1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592" i="1" spc="-5" dirty="0">
                <a:solidFill>
                  <a:srgbClr val="7E7E7E"/>
                </a:solidFill>
                <a:latin typeface="Calibri"/>
                <a:cs typeface="Calibri"/>
              </a:rPr>
              <a:t>Excel</a:t>
            </a:r>
            <a:r>
              <a:rPr sz="592" i="1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592" i="1" spc="-5" dirty="0">
                <a:solidFill>
                  <a:srgbClr val="7E7E7E"/>
                </a:solidFill>
                <a:latin typeface="Calibri"/>
                <a:cs typeface="Calibri"/>
              </a:rPr>
              <a:t>Maven</a:t>
            </a:r>
            <a:r>
              <a:rPr sz="592" i="1" dirty="0">
                <a:solidFill>
                  <a:srgbClr val="7E7E7E"/>
                </a:solidFill>
                <a:latin typeface="Calibri"/>
                <a:cs typeface="Calibri"/>
              </a:rPr>
              <a:t> &amp;</a:t>
            </a:r>
            <a:r>
              <a:rPr sz="592" i="1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592" i="1" spc="-5" dirty="0">
                <a:solidFill>
                  <a:srgbClr val="7E7E7E"/>
                </a:solidFill>
                <a:latin typeface="Calibri"/>
                <a:cs typeface="Calibri"/>
              </a:rPr>
              <a:t>Maven</a:t>
            </a:r>
            <a:r>
              <a:rPr sz="592" i="1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592" i="1" spc="-5" dirty="0">
                <a:solidFill>
                  <a:srgbClr val="7E7E7E"/>
                </a:solidFill>
                <a:latin typeface="Calibri"/>
                <a:cs typeface="Calibri"/>
              </a:rPr>
              <a:t>Analytics,</a:t>
            </a:r>
            <a:r>
              <a:rPr sz="592" i="1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592" i="1" spc="-5" dirty="0">
                <a:solidFill>
                  <a:srgbClr val="7E7E7E"/>
                </a:solidFill>
                <a:latin typeface="Calibri"/>
                <a:cs typeface="Calibri"/>
              </a:rPr>
              <a:t>LLC</a:t>
            </a:r>
            <a:endParaRPr sz="592">
              <a:latin typeface="Calibri"/>
              <a:cs typeface="Calibri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228F461-8ACE-4ED6-A312-B80512EBA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4317"/>
            <a:ext cx="9067800" cy="67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22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F76DE9E-B70C-4941-A655-C1670E773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93" y="53181"/>
            <a:ext cx="10001813" cy="665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9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A6DBEB7-D20B-4B55-9DAD-F7D0F8223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10" y="-1"/>
            <a:ext cx="7057979" cy="676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30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DAC871AC-1FFE-46BD-9B1E-5657219C0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" y="396081"/>
            <a:ext cx="12052327" cy="597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75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</TotalTime>
  <Words>1262</Words>
  <Application>Microsoft Office PowerPoint</Application>
  <PresentationFormat>Custom</PresentationFormat>
  <Paragraphs>97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Open Sans</vt:lpstr>
      <vt:lpstr>Tahoma</vt:lpstr>
      <vt:lpstr>Office Theme</vt:lpstr>
      <vt:lpstr>1_Office Theme</vt:lpstr>
      <vt:lpstr>Office Theme</vt:lpstr>
      <vt:lpstr>Office Theme</vt:lpstr>
      <vt:lpstr>Omar Mohamed</vt:lpstr>
      <vt:lpstr>INTRODUCING THE FINAL COURSE PROJECT</vt:lpstr>
      <vt:lpstr>INTRODUCING THE FINAL COURSE PROJECT</vt:lpstr>
      <vt:lpstr>INTRODUCING THE FINAL COURSE PROJECT</vt:lpstr>
      <vt:lpstr>INTRODUCING THE FINAL COURSE PROJECT</vt:lpstr>
      <vt:lpstr>PowerPoint Presentation</vt:lpstr>
      <vt:lpstr>PowerPoint Presentation</vt:lpstr>
      <vt:lpstr>PowerPoint Presentation</vt:lpstr>
      <vt:lpstr>PowerPoint Presentation</vt:lpstr>
      <vt:lpstr>Answers</vt:lpstr>
      <vt:lpstr>Answers</vt:lpstr>
      <vt:lpstr>PowerPoint Presentation</vt:lpstr>
      <vt:lpstr>Answers</vt:lpstr>
      <vt:lpstr>Answers</vt:lpstr>
      <vt:lpstr>Answers</vt:lpstr>
      <vt:lpstr>Answers</vt:lpstr>
      <vt:lpstr>Answers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Omar Mohamed</cp:lastModifiedBy>
  <cp:revision>23</cp:revision>
  <dcterms:created xsi:type="dcterms:W3CDTF">2024-11-01T14:39:34Z</dcterms:created>
  <dcterms:modified xsi:type="dcterms:W3CDTF">2024-11-01T18:39:35Z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2024-11-01T00:00:00Z</vt:filetime>
  </property>
</Properties>
</file>